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1"/>
  </p:notesMasterIdLst>
  <p:sldIdLst>
    <p:sldId id="256" r:id="rId2"/>
    <p:sldId id="290" r:id="rId3"/>
    <p:sldId id="291" r:id="rId4"/>
    <p:sldId id="292" r:id="rId5"/>
    <p:sldId id="295" r:id="rId6"/>
    <p:sldId id="296" r:id="rId7"/>
    <p:sldId id="311" r:id="rId8"/>
    <p:sldId id="309" r:id="rId9"/>
    <p:sldId id="310" r:id="rId10"/>
    <p:sldId id="294" r:id="rId11"/>
    <p:sldId id="298" r:id="rId12"/>
    <p:sldId id="297" r:id="rId13"/>
    <p:sldId id="258" r:id="rId14"/>
    <p:sldId id="271" r:id="rId15"/>
    <p:sldId id="272" r:id="rId16"/>
    <p:sldId id="259" r:id="rId17"/>
    <p:sldId id="260" r:id="rId18"/>
    <p:sldId id="273" r:id="rId19"/>
    <p:sldId id="274" r:id="rId20"/>
    <p:sldId id="276" r:id="rId21"/>
    <p:sldId id="277" r:id="rId22"/>
    <p:sldId id="278" r:id="rId23"/>
    <p:sldId id="279" r:id="rId24"/>
    <p:sldId id="289" r:id="rId25"/>
    <p:sldId id="280" r:id="rId26"/>
    <p:sldId id="281" r:id="rId27"/>
    <p:sldId id="312" r:id="rId28"/>
    <p:sldId id="323" r:id="rId29"/>
    <p:sldId id="324" r:id="rId30"/>
    <p:sldId id="325" r:id="rId31"/>
    <p:sldId id="326" r:id="rId32"/>
    <p:sldId id="327" r:id="rId33"/>
    <p:sldId id="283" r:id="rId34"/>
    <p:sldId id="313" r:id="rId35"/>
    <p:sldId id="328" r:id="rId36"/>
    <p:sldId id="319" r:id="rId37"/>
    <p:sldId id="320" r:id="rId38"/>
    <p:sldId id="321" r:id="rId39"/>
    <p:sldId id="322" r:id="rId40"/>
    <p:sldId id="285" r:id="rId41"/>
    <p:sldId id="331" r:id="rId42"/>
    <p:sldId id="332" r:id="rId43"/>
    <p:sldId id="333" r:id="rId44"/>
    <p:sldId id="335" r:id="rId45"/>
    <p:sldId id="337" r:id="rId46"/>
    <p:sldId id="338" r:id="rId47"/>
    <p:sldId id="340" r:id="rId48"/>
    <p:sldId id="339" r:id="rId49"/>
    <p:sldId id="341" r:id="rId50"/>
    <p:sldId id="342" r:id="rId51"/>
    <p:sldId id="343" r:id="rId52"/>
    <p:sldId id="344" r:id="rId53"/>
    <p:sldId id="345" r:id="rId54"/>
    <p:sldId id="346" r:id="rId55"/>
    <p:sldId id="286" r:id="rId56"/>
    <p:sldId id="347" r:id="rId57"/>
    <p:sldId id="287" r:id="rId58"/>
    <p:sldId id="348" r:id="rId59"/>
    <p:sldId id="288" r:id="rId6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29" d="100"/>
          <a:sy n="129" d="100"/>
        </p:scale>
        <p:origin x="88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B37EB8-DD5C-4274-AB81-8901BCB38D61}" type="datetimeFigureOut">
              <a:rPr lang="en-IN" smtClean="0"/>
              <a:t>24-11-2014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A4F591-1DC0-4F9F-9965-3C00B70E32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65327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06488" y="801688"/>
            <a:ext cx="5346700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8547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de-AT" altLang="en-US"/>
          </a:p>
        </p:txBody>
      </p:sp>
    </p:spTree>
    <p:extLst>
      <p:ext uri="{BB962C8B-B14F-4D97-AF65-F5344CB8AC3E}">
        <p14:creationId xmlns:p14="http://schemas.microsoft.com/office/powerpoint/2010/main" val="30984213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06488" y="801688"/>
            <a:ext cx="5346700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04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9988" y="5086350"/>
            <a:ext cx="5226050" cy="41068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AT" altLang="en-US"/>
          </a:p>
        </p:txBody>
      </p:sp>
    </p:spTree>
    <p:extLst>
      <p:ext uri="{BB962C8B-B14F-4D97-AF65-F5344CB8AC3E}">
        <p14:creationId xmlns:p14="http://schemas.microsoft.com/office/powerpoint/2010/main" val="820752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8688"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1pPr>
            <a:lvl2pPr marL="742950" indent="-285750" defTabSz="928688"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2pPr>
            <a:lvl3pPr marL="1143000" indent="-228600" defTabSz="928688"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3pPr>
            <a:lvl4pPr marL="1600200" indent="-228600" defTabSz="928688"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4pPr>
            <a:lvl5pPr marL="2057400" indent="-228600" defTabSz="928688"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9pPr>
          </a:lstStyle>
          <a:p>
            <a:fld id="{3B88A01B-39C2-4C23-9191-3A4B7E77B992}" type="slidenum">
              <a:rPr kumimoji="0" lang="en-US" altLang="en-US" sz="1200">
                <a:latin typeface="Times New Roman" panose="02020603050405020304" pitchFamily="18" charset="0"/>
              </a:rPr>
              <a:pPr/>
              <a:t>18</a:t>
            </a:fld>
            <a:endParaRPr kumimoji="0"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112069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8688"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1pPr>
            <a:lvl2pPr marL="742950" indent="-285750" defTabSz="928688"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2pPr>
            <a:lvl3pPr marL="1143000" indent="-228600" defTabSz="928688"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3pPr>
            <a:lvl4pPr marL="1600200" indent="-228600" defTabSz="928688"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4pPr>
            <a:lvl5pPr marL="2057400" indent="-228600" defTabSz="928688"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9pPr>
          </a:lstStyle>
          <a:p>
            <a:fld id="{C8D10416-2C22-4949-BADD-F4B0D0E0F347}" type="slidenum">
              <a:rPr kumimoji="0" lang="en-US" altLang="en-US" sz="1200">
                <a:latin typeface="Times New Roman" panose="02020603050405020304" pitchFamily="18" charset="0"/>
              </a:rPr>
              <a:pPr/>
              <a:t>19</a:t>
            </a:fld>
            <a:endParaRPr kumimoji="0"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996480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8688"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1pPr>
            <a:lvl2pPr marL="742950" indent="-285750" defTabSz="928688"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2pPr>
            <a:lvl3pPr marL="1143000" indent="-228600" defTabSz="928688"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3pPr>
            <a:lvl4pPr marL="1600200" indent="-228600" defTabSz="928688"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4pPr>
            <a:lvl5pPr marL="2057400" indent="-228600" defTabSz="928688"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9pPr>
          </a:lstStyle>
          <a:p>
            <a:fld id="{B18E72EA-E898-4795-8C6F-DBBD4D4CAC66}" type="slidenum">
              <a:rPr kumimoji="0" lang="en-US" altLang="en-US" sz="1200">
                <a:latin typeface="Times New Roman" panose="02020603050405020304" pitchFamily="18" charset="0"/>
              </a:rPr>
              <a:pPr/>
              <a:t>20</a:t>
            </a:fld>
            <a:endParaRPr kumimoji="0"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287251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8688"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1pPr>
            <a:lvl2pPr marL="742950" indent="-285750" defTabSz="928688"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2pPr>
            <a:lvl3pPr marL="1143000" indent="-228600" defTabSz="928688"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3pPr>
            <a:lvl4pPr marL="1600200" indent="-228600" defTabSz="928688"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4pPr>
            <a:lvl5pPr marL="2057400" indent="-228600" defTabSz="928688"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9pPr>
          </a:lstStyle>
          <a:p>
            <a:fld id="{0E960243-3503-40FA-83C1-A2297169FDB2}" type="slidenum">
              <a:rPr kumimoji="0" lang="en-US" altLang="en-US" sz="1200">
                <a:latin typeface="Times New Roman" panose="02020603050405020304" pitchFamily="18" charset="0"/>
              </a:rPr>
              <a:pPr/>
              <a:t>21</a:t>
            </a:fld>
            <a:endParaRPr kumimoji="0"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064017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06488" y="801688"/>
            <a:ext cx="5346700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65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9988" y="5086350"/>
            <a:ext cx="5226050" cy="41068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AT" altLang="en-US"/>
          </a:p>
        </p:txBody>
      </p:sp>
    </p:spTree>
    <p:extLst>
      <p:ext uri="{BB962C8B-B14F-4D97-AF65-F5344CB8AC3E}">
        <p14:creationId xmlns:p14="http://schemas.microsoft.com/office/powerpoint/2010/main" val="21651042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06488" y="801688"/>
            <a:ext cx="5346700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55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9988" y="5086350"/>
            <a:ext cx="5226050" cy="41068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AT" altLang="en-US"/>
          </a:p>
        </p:txBody>
      </p:sp>
    </p:spTree>
    <p:extLst>
      <p:ext uri="{BB962C8B-B14F-4D97-AF65-F5344CB8AC3E}">
        <p14:creationId xmlns:p14="http://schemas.microsoft.com/office/powerpoint/2010/main" val="30702015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06488" y="801688"/>
            <a:ext cx="5346700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75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9988" y="5086350"/>
            <a:ext cx="5226050" cy="41068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AT" altLang="en-US"/>
          </a:p>
        </p:txBody>
      </p:sp>
    </p:spTree>
    <p:extLst>
      <p:ext uri="{BB962C8B-B14F-4D97-AF65-F5344CB8AC3E}">
        <p14:creationId xmlns:p14="http://schemas.microsoft.com/office/powerpoint/2010/main" val="23697856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06488" y="801688"/>
            <a:ext cx="5346700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86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9988" y="5086350"/>
            <a:ext cx="5226050" cy="41068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AT" altLang="en-US"/>
          </a:p>
        </p:txBody>
      </p:sp>
    </p:spTree>
    <p:extLst>
      <p:ext uri="{BB962C8B-B14F-4D97-AF65-F5344CB8AC3E}">
        <p14:creationId xmlns:p14="http://schemas.microsoft.com/office/powerpoint/2010/main" val="1534481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06488" y="801688"/>
            <a:ext cx="5346700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83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9988" y="5086350"/>
            <a:ext cx="5226050" cy="41068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AT" altLang="en-US"/>
          </a:p>
        </p:txBody>
      </p:sp>
    </p:spTree>
    <p:extLst>
      <p:ext uri="{BB962C8B-B14F-4D97-AF65-F5344CB8AC3E}">
        <p14:creationId xmlns:p14="http://schemas.microsoft.com/office/powerpoint/2010/main" val="27058281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8688"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1pPr>
            <a:lvl2pPr marL="742950" indent="-285750" defTabSz="928688"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2pPr>
            <a:lvl3pPr marL="1143000" indent="-228600" defTabSz="928688"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3pPr>
            <a:lvl4pPr marL="1600200" indent="-228600" defTabSz="928688"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4pPr>
            <a:lvl5pPr marL="2057400" indent="-228600" defTabSz="928688"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9pPr>
          </a:lstStyle>
          <a:p>
            <a:fld id="{FD8A7C17-8F29-48F0-B40E-02DB2732013C}" type="slidenum">
              <a:rPr kumimoji="0" lang="en-US" altLang="en-US" sz="1200">
                <a:latin typeface="Times New Roman" panose="02020603050405020304" pitchFamily="18" charset="0"/>
              </a:rPr>
              <a:pPr/>
              <a:t>14</a:t>
            </a:fld>
            <a:endParaRPr kumimoji="0"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766520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8688"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1pPr>
            <a:lvl2pPr marL="742950" indent="-285750" defTabSz="928688"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2pPr>
            <a:lvl3pPr marL="1143000" indent="-228600" defTabSz="928688"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3pPr>
            <a:lvl4pPr marL="1600200" indent="-228600" defTabSz="928688"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4pPr>
            <a:lvl5pPr marL="2057400" indent="-228600" defTabSz="928688"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badi MT Condensed Light" pitchFamily="34" charset="0"/>
              </a:defRPr>
            </a:lvl9pPr>
          </a:lstStyle>
          <a:p>
            <a:fld id="{C83B9790-562A-41B3-BE75-24F27D2BAA25}" type="slidenum">
              <a:rPr kumimoji="0" lang="en-US" altLang="en-US" sz="1200">
                <a:latin typeface="Times New Roman" panose="02020603050405020304" pitchFamily="18" charset="0"/>
              </a:rPr>
              <a:pPr/>
              <a:t>15</a:t>
            </a:fld>
            <a:endParaRPr kumimoji="0"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4428509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06488" y="801688"/>
            <a:ext cx="5346700" cy="401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93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9988" y="5086350"/>
            <a:ext cx="5226050" cy="41068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AT" altLang="en-US"/>
          </a:p>
        </p:txBody>
      </p:sp>
    </p:spTree>
    <p:extLst>
      <p:ext uri="{BB962C8B-B14F-4D97-AF65-F5344CB8AC3E}">
        <p14:creationId xmlns:p14="http://schemas.microsoft.com/office/powerpoint/2010/main" val="4287155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8091" y="3085765"/>
            <a:ext cx="8240108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2" y="990600"/>
            <a:ext cx="7989752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2" y="2495444"/>
            <a:ext cx="7989752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41309E5-DB4F-4A2C-808E-27591CD9EF48}" type="datetimeFigureOut">
              <a:rPr lang="en-IN" smtClean="0"/>
              <a:t>24-11-2014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38F2B75-1F85-489E-A3B5-7D21647D72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82775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309E5-DB4F-4A2C-808E-27591CD9EF48}" type="datetimeFigureOut">
              <a:rPr lang="en-IN" smtClean="0"/>
              <a:t>24-11-2014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F2B75-1F85-489E-A3B5-7D21647D72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3452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41309E5-DB4F-4A2C-808E-27591CD9EF48}" type="datetimeFigureOut">
              <a:rPr lang="en-IN" smtClean="0"/>
              <a:t>24-11-2014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38F2B75-1F85-489E-A3B5-7D21647D72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990083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3276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UNR - Computer Vision Laboratory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0C110C1-81BE-4802-BD4B-977A678BC5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182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363079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309E5-DB4F-4A2C-808E-27591CD9EF48}" type="datetimeFigureOut">
              <a:rPr lang="en-IN" smtClean="0"/>
              <a:t>24-11-2014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F2B75-1F85-489E-A3B5-7D21647D72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54332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41309E5-DB4F-4A2C-808E-27591CD9EF48}" type="datetimeFigureOut">
              <a:rPr lang="en-IN" smtClean="0"/>
              <a:t>24-11-2014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38F2B75-1F85-489E-A3B5-7D21647D72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4433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3899527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2" y="2228003"/>
            <a:ext cx="390766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309E5-DB4F-4A2C-808E-27591CD9EF48}" type="datetimeFigureOut">
              <a:rPr lang="en-IN" smtClean="0"/>
              <a:t>24-11-2014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F2B75-1F85-489E-A3B5-7D21647D72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9118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309E5-DB4F-4A2C-808E-27591CD9EF48}" type="datetimeFigureOut">
              <a:rPr lang="en-IN" smtClean="0"/>
              <a:t>24-11-2014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F2B75-1F85-489E-A3B5-7D21647D72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25586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309E5-DB4F-4A2C-808E-27591CD9EF48}" type="datetimeFigureOut">
              <a:rPr lang="en-IN" smtClean="0"/>
              <a:t>24-11-2014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F2B75-1F85-489E-A3B5-7D21647D72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82584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309E5-DB4F-4A2C-808E-27591CD9EF48}" type="datetimeFigureOut">
              <a:rPr lang="en-IN" smtClean="0"/>
              <a:t>24-11-2014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F2B75-1F85-489E-A3B5-7D21647D72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53819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41309E5-DB4F-4A2C-808E-27591CD9EF48}" type="datetimeFigureOut">
              <a:rPr lang="en-IN" smtClean="0"/>
              <a:t>24-11-2014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38F2B75-1F85-489E-A3B5-7D21647D72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03182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309E5-DB4F-4A2C-808E-27591CD9EF48}" type="datetimeFigureOut">
              <a:rPr lang="en-IN" smtClean="0"/>
              <a:t>24-11-2014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F2B75-1F85-489E-A3B5-7D21647D72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27529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10833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228003"/>
            <a:ext cx="7989752" cy="3630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E41309E5-DB4F-4A2C-808E-27591CD9EF48}" type="datetimeFigureOut">
              <a:rPr lang="en-IN" smtClean="0"/>
              <a:t>24-11-2014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F38F2B75-1F85-489E-A3B5-7D21647D7227}" type="slidenum">
              <a:rPr lang="en-IN" smtClean="0"/>
              <a:t>‹#›</a:t>
            </a:fld>
            <a:endParaRPr lang="en-IN"/>
          </a:p>
        </p:txBody>
      </p:sp>
      <p:sp>
        <p:nvSpPr>
          <p:cNvPr id="9" name="Rectangle 8"/>
          <p:cNvSpPr/>
          <p:nvPr/>
        </p:nvSpPr>
        <p:spPr>
          <a:xfrm>
            <a:off x="448091" y="441325"/>
            <a:ext cx="2719909" cy="10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5976001" y="441325"/>
            <a:ext cx="2710800" cy="10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216601" y="441325"/>
            <a:ext cx="2710800" cy="10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69713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0597" y="3696628"/>
            <a:ext cx="7388213" cy="756425"/>
          </a:xfrm>
        </p:spPr>
        <p:txBody>
          <a:bodyPr>
            <a:normAutofit/>
          </a:bodyPr>
          <a:lstStyle/>
          <a:p>
            <a:r>
              <a:rPr lang="en-IN" sz="4000" dirty="0" smtClean="0">
                <a:solidFill>
                  <a:srgbClr val="FFFF00"/>
                </a:solidFill>
              </a:rPr>
              <a:t>Dimensionality reduction</a:t>
            </a:r>
            <a:endParaRPr lang="en-IN" sz="4000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02204" y="5312986"/>
            <a:ext cx="4757227" cy="590321"/>
          </a:xfrm>
        </p:spPr>
        <p:txBody>
          <a:bodyPr>
            <a:normAutofit/>
          </a:bodyPr>
          <a:lstStyle/>
          <a:p>
            <a:pPr algn="r"/>
            <a:r>
              <a:rPr lang="en-IN" sz="2800" dirty="0" smtClean="0">
                <a:solidFill>
                  <a:schemeClr val="bg1">
                    <a:lumMod val="85000"/>
                  </a:schemeClr>
                </a:solidFill>
              </a:rPr>
              <a:t>k. Ramachandra </a:t>
            </a:r>
            <a:r>
              <a:rPr lang="en-IN" sz="2800" dirty="0" err="1" smtClean="0">
                <a:solidFill>
                  <a:schemeClr val="bg1">
                    <a:lumMod val="85000"/>
                  </a:schemeClr>
                </a:solidFill>
              </a:rPr>
              <a:t>murthy</a:t>
            </a:r>
            <a:endParaRPr lang="en-IN" sz="28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9050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39512"/>
            <a:ext cx="7989752" cy="955473"/>
          </a:xfrm>
        </p:spPr>
        <p:txBody>
          <a:bodyPr>
            <a:noAutofit/>
          </a:bodyPr>
          <a:lstStyle/>
          <a:p>
            <a:r>
              <a:rPr lang="en-IN" sz="3200" b="1" dirty="0"/>
              <a:t>Major Techniques of Dimensionality Reduction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1" y="2228003"/>
            <a:ext cx="7611237" cy="3154319"/>
          </a:xfrm>
        </p:spPr>
        <p:txBody>
          <a:bodyPr>
            <a:normAutofit/>
          </a:bodyPr>
          <a:lstStyle/>
          <a:p>
            <a:pPr>
              <a:lnSpc>
                <a:spcPct val="250000"/>
              </a:lnSpc>
            </a:pPr>
            <a:r>
              <a:rPr lang="en-IN" sz="3200" dirty="0" smtClean="0"/>
              <a:t>Feature Selection</a:t>
            </a:r>
          </a:p>
          <a:p>
            <a:pPr>
              <a:lnSpc>
                <a:spcPct val="250000"/>
              </a:lnSpc>
            </a:pPr>
            <a:r>
              <a:rPr lang="en-IN" sz="3200" dirty="0" smtClean="0"/>
              <a:t>Feature </a:t>
            </a:r>
            <a:r>
              <a:rPr lang="en-IN" sz="3200" dirty="0"/>
              <a:t>Extraction </a:t>
            </a:r>
            <a:r>
              <a:rPr lang="en-IN" sz="3200" dirty="0" smtClean="0"/>
              <a:t>(Reduction)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2924214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39512"/>
            <a:ext cx="7989752" cy="955473"/>
          </a:xfrm>
        </p:spPr>
        <p:txBody>
          <a:bodyPr>
            <a:noAutofit/>
          </a:bodyPr>
          <a:lstStyle/>
          <a:p>
            <a:r>
              <a:rPr lang="en-IN" sz="3200" b="1" dirty="0" smtClean="0"/>
              <a:t>Feature extraction </a:t>
            </a:r>
            <a:r>
              <a:rPr lang="en-IN" sz="3200" b="1" dirty="0" smtClean="0">
                <a:solidFill>
                  <a:srgbClr val="FFFF00"/>
                </a:solidFill>
              </a:rPr>
              <a:t>vs</a:t>
            </a:r>
            <a:r>
              <a:rPr lang="en-IN" sz="3200" b="1" dirty="0" smtClean="0"/>
              <a:t> selection</a:t>
            </a:r>
            <a:endParaRPr lang="en-IN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1" y="2228003"/>
            <a:ext cx="7611237" cy="444042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400" dirty="0" smtClean="0">
                <a:solidFill>
                  <a:srgbClr val="C00000"/>
                </a:solidFill>
              </a:rPr>
              <a:t>Feature extraction</a:t>
            </a:r>
            <a:endParaRPr lang="en-IN" sz="2400" dirty="0">
              <a:solidFill>
                <a:srgbClr val="C00000"/>
              </a:solidFill>
            </a:endParaRPr>
          </a:p>
          <a:p>
            <a:pPr lvl="1" algn="just">
              <a:lnSpc>
                <a:spcPct val="150000"/>
              </a:lnSpc>
            </a:pPr>
            <a:r>
              <a:rPr lang="en-IN" sz="2400" dirty="0" smtClean="0"/>
              <a:t>All </a:t>
            </a:r>
            <a:r>
              <a:rPr lang="en-IN" sz="2400" dirty="0"/>
              <a:t>original features are </a:t>
            </a:r>
            <a:r>
              <a:rPr lang="en-IN" sz="2400" dirty="0" smtClean="0"/>
              <a:t>used and they are transferred</a:t>
            </a:r>
            <a:endParaRPr lang="en-IN" sz="2400" dirty="0"/>
          </a:p>
          <a:p>
            <a:pPr lvl="1" algn="just">
              <a:lnSpc>
                <a:spcPct val="150000"/>
              </a:lnSpc>
            </a:pPr>
            <a:r>
              <a:rPr lang="en-IN" sz="2400" dirty="0"/>
              <a:t> The transformed features are </a:t>
            </a:r>
            <a:r>
              <a:rPr lang="en-IN" sz="2400" dirty="0" smtClean="0"/>
              <a:t>linear/nonlinear combinations </a:t>
            </a:r>
            <a:r>
              <a:rPr lang="en-IN" sz="2400" dirty="0"/>
              <a:t>of the original </a:t>
            </a:r>
            <a:r>
              <a:rPr lang="en-IN" sz="2400" dirty="0" smtClean="0"/>
              <a:t>features </a:t>
            </a:r>
          </a:p>
          <a:p>
            <a:pPr algn="just">
              <a:lnSpc>
                <a:spcPct val="150000"/>
              </a:lnSpc>
            </a:pPr>
            <a:r>
              <a:rPr lang="en-IN" sz="2400" dirty="0" smtClean="0">
                <a:solidFill>
                  <a:srgbClr val="C00000"/>
                </a:solidFill>
              </a:rPr>
              <a:t>Feature selection</a:t>
            </a:r>
          </a:p>
          <a:p>
            <a:pPr lvl="1" algn="just">
              <a:lnSpc>
                <a:spcPct val="150000"/>
              </a:lnSpc>
            </a:pPr>
            <a:r>
              <a:rPr lang="en-IN" sz="2400" dirty="0" smtClean="0"/>
              <a:t>Only </a:t>
            </a:r>
            <a:r>
              <a:rPr lang="en-IN" sz="2400" dirty="0"/>
              <a:t>a subset of the original features </a:t>
            </a:r>
            <a:r>
              <a:rPr lang="en-IN" sz="2400" dirty="0" smtClean="0"/>
              <a:t>are selected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695099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6000" dirty="0" smtClean="0"/>
              <a:t>Feature selection</a:t>
            </a:r>
            <a:endParaRPr lang="en-IN" sz="60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17925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76864" y="379477"/>
            <a:ext cx="8231040" cy="1143360"/>
          </a:xfrm>
          <a:ln/>
        </p:spPr>
        <p:txBody>
          <a:bodyPr vert="horz" lIns="0" tIns="0" rIns="0" bIns="0" rtlCol="0" anchor="b">
            <a:normAutofit/>
          </a:bodyPr>
          <a:lstStyle/>
          <a:p>
            <a:pPr>
              <a:lnSpc>
                <a:spcPct val="93000"/>
              </a:lnSpc>
              <a:buClr>
                <a:srgbClr val="000082"/>
              </a:buCl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en-GB" altLang="en-US" sz="3628" b="1" dirty="0" smtClean="0"/>
              <a:t>Feature selection</a:t>
            </a:r>
            <a:endParaRPr lang="en-GB" altLang="en-US" sz="3628" b="1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920" y="2126165"/>
            <a:ext cx="7807680" cy="4088781"/>
          </a:xfrm>
          <a:ln/>
        </p:spPr>
        <p:txBody>
          <a:bodyPr vert="horz" lIns="0" tIns="0" rIns="0" bIns="0" rtlCol="0" anchor="ctr">
            <a:noAutofit/>
          </a:bodyPr>
          <a:lstStyle/>
          <a:p>
            <a:pPr algn="just">
              <a:lnSpc>
                <a:spcPct val="93000"/>
              </a:lnSpc>
              <a:tabLst>
                <a:tab pos="404646" algn="l"/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</a:tabLst>
            </a:pPr>
            <a:r>
              <a:rPr lang="en-GB" altLang="en-US" sz="2800" u="sng" dirty="0"/>
              <a:t>Feature selection</a:t>
            </a:r>
            <a:r>
              <a:rPr lang="en-GB" altLang="en-US" sz="2800" dirty="0"/>
              <a:t>: </a:t>
            </a:r>
            <a:endParaRPr lang="en-GB" altLang="en-US" sz="2800" dirty="0" smtClean="0"/>
          </a:p>
          <a:p>
            <a:pPr marL="357188" indent="0" algn="just">
              <a:lnSpc>
                <a:spcPct val="150000"/>
              </a:lnSpc>
              <a:buNone/>
              <a:tabLst>
                <a:tab pos="404646" algn="l"/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</a:tabLst>
            </a:pPr>
            <a:r>
              <a:rPr lang="en-GB" altLang="en-US" sz="2400" dirty="0" smtClean="0"/>
              <a:t>Problem </a:t>
            </a:r>
            <a:r>
              <a:rPr lang="en-GB" altLang="en-US" sz="2400" dirty="0"/>
              <a:t>of selecting some subset </a:t>
            </a:r>
            <a:r>
              <a:rPr lang="en-GB" altLang="en-US" sz="2400" dirty="0" smtClean="0"/>
              <a:t>from a set of input features </a:t>
            </a:r>
            <a:r>
              <a:rPr lang="en-GB" altLang="en-US" sz="2400" dirty="0"/>
              <a:t>upon which it should focus attention, while ignoring the </a:t>
            </a:r>
            <a:r>
              <a:rPr lang="en-GB" altLang="en-US" sz="2400" dirty="0" smtClean="0"/>
              <a:t>rest</a:t>
            </a:r>
            <a:endParaRPr lang="en-GB" altLang="en-US" sz="2800" dirty="0"/>
          </a:p>
          <a:p>
            <a:pPr algn="just">
              <a:tabLst>
                <a:tab pos="404646" algn="l"/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</a:tabLst>
            </a:pPr>
            <a:r>
              <a:rPr lang="en-GB" altLang="en-US" sz="2800" dirty="0"/>
              <a:t>Humans/animals do that constantly!</a:t>
            </a:r>
          </a:p>
        </p:txBody>
      </p:sp>
    </p:spTree>
    <p:extLst>
      <p:ext uri="{BB962C8B-B14F-4D97-AF65-F5344CB8AC3E}">
        <p14:creationId xmlns:p14="http://schemas.microsoft.com/office/powerpoint/2010/main" val="208468554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81192" y="739512"/>
            <a:ext cx="7989752" cy="791921"/>
          </a:xfrm>
        </p:spPr>
        <p:txBody>
          <a:bodyPr>
            <a:normAutofit/>
          </a:bodyPr>
          <a:lstStyle/>
          <a:p>
            <a:pPr eaLnBrk="1" hangingPunct="1">
              <a:spcAft>
                <a:spcPts val="2400"/>
              </a:spcAft>
            </a:pPr>
            <a:r>
              <a:rPr lang="en-US" altLang="en-US" sz="3600" b="1" dirty="0" smtClean="0"/>
              <a:t>Feature Selection (Def.)</a:t>
            </a:r>
          </a:p>
        </p:txBody>
      </p:sp>
      <p:sp>
        <p:nvSpPr>
          <p:cNvPr id="67481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04895" y="2505309"/>
            <a:ext cx="8066049" cy="1345580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sz="2400" dirty="0" smtClean="0">
                <a:latin typeface="Arial" charset="0"/>
              </a:rPr>
              <a:t>Given a set of </a:t>
            </a:r>
            <a:r>
              <a:rPr lang="en-US" sz="2400" b="1" dirty="0" smtClean="0">
                <a:latin typeface="Arial" charset="0"/>
              </a:rPr>
              <a:t>N</a:t>
            </a:r>
            <a:r>
              <a:rPr lang="en-US" sz="2400" dirty="0" smtClean="0">
                <a:latin typeface="Arial" charset="0"/>
              </a:rPr>
              <a:t> features, the role of </a:t>
            </a:r>
            <a:r>
              <a:rPr lang="en-US" sz="2400" b="1" dirty="0" smtClean="0">
                <a:latin typeface="Arial" charset="0"/>
              </a:rPr>
              <a:t>feature selection</a:t>
            </a:r>
            <a:r>
              <a:rPr lang="en-US" sz="2400" dirty="0" smtClean="0">
                <a:latin typeface="Arial" charset="0"/>
              </a:rPr>
              <a:t> is to select a subset of size </a:t>
            </a:r>
            <a:r>
              <a:rPr lang="en-US" sz="2400" b="1" dirty="0" smtClean="0">
                <a:latin typeface="Arial" charset="0"/>
              </a:rPr>
              <a:t>M</a:t>
            </a:r>
            <a:r>
              <a:rPr lang="en-US" sz="2400" dirty="0" smtClean="0">
                <a:latin typeface="Arial" charset="0"/>
              </a:rPr>
              <a:t>  (</a:t>
            </a:r>
            <a:r>
              <a:rPr lang="en-US" sz="2400" b="1" dirty="0" smtClean="0">
                <a:latin typeface="Arial" charset="0"/>
              </a:rPr>
              <a:t>M</a:t>
            </a:r>
            <a:r>
              <a:rPr lang="en-US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400" dirty="0">
                <a:latin typeface="Arial" charset="0"/>
              </a:rPr>
              <a:t>&lt;</a:t>
            </a: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400" b="1" dirty="0" smtClean="0">
                <a:latin typeface="Arial" charset="0"/>
              </a:rPr>
              <a:t>N</a:t>
            </a:r>
            <a:r>
              <a:rPr lang="en-US" sz="2400" dirty="0" smtClean="0">
                <a:latin typeface="Arial" charset="0"/>
              </a:rPr>
              <a:t>) that leads to the smallest classification/clustering error.</a:t>
            </a:r>
            <a:endParaRPr lang="en-US" sz="2400" dirty="0">
              <a:latin typeface="Arial" charset="0"/>
            </a:endParaRPr>
          </a:p>
        </p:txBody>
      </p:sp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7887" y="4052847"/>
            <a:ext cx="3440152" cy="2378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5341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91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Why is feature selection? Why not feature extraction?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75786" y="2338040"/>
            <a:ext cx="7848600" cy="38100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altLang="en-US" sz="2400" dirty="0" smtClean="0"/>
              <a:t>You may want to extract meaningful rules from your classifier</a:t>
            </a:r>
          </a:p>
          <a:p>
            <a:pPr lvl="1" algn="just">
              <a:lnSpc>
                <a:spcPct val="150000"/>
              </a:lnSpc>
            </a:pPr>
            <a:r>
              <a:rPr lang="en-US" altLang="en-US" sz="2000" dirty="0" smtClean="0"/>
              <a:t>When you transform or project, the measurement units (length, weight, etc.) of your features are lost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altLang="en-US" sz="2400" dirty="0" smtClean="0"/>
              <a:t>Features may not be numeric</a:t>
            </a:r>
          </a:p>
          <a:p>
            <a:pPr lvl="1" algn="just">
              <a:lnSpc>
                <a:spcPct val="150000"/>
              </a:lnSpc>
            </a:pPr>
            <a:r>
              <a:rPr lang="en-US" altLang="en-US" sz="2000" dirty="0" smtClean="0"/>
              <a:t>A typical situation in the machine learning domain</a:t>
            </a:r>
            <a:endParaRPr lang="en-US" altLang="en-US" sz="2000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300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920" y="275401"/>
            <a:ext cx="8231040" cy="1143360"/>
          </a:xfrm>
          <a:ln/>
        </p:spPr>
        <p:txBody>
          <a:bodyPr vert="horz" lIns="0" tIns="0" rIns="0" bIns="0" rtlCol="0" anchor="b">
            <a:normAutofit/>
          </a:bodyPr>
          <a:lstStyle/>
          <a:p>
            <a:pPr>
              <a:lnSpc>
                <a:spcPct val="93000"/>
              </a:lnSpc>
              <a:buClr>
                <a:srgbClr val="000082"/>
              </a:buCl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en-GB" altLang="en-US" b="1" dirty="0"/>
              <a:t>Motivational example from Biology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52321" y="2058064"/>
            <a:ext cx="7807680" cy="316800"/>
          </a:xfrm>
          <a:ln/>
        </p:spPr>
        <p:txBody>
          <a:bodyPr vert="horz" lIns="0" tIns="0" rIns="0" bIns="0" rtlCol="0" anchor="ctr">
            <a:normAutofit lnSpcReduction="10000"/>
          </a:bodyPr>
          <a:lstStyle/>
          <a:p>
            <a:pPr>
              <a:lnSpc>
                <a:spcPct val="93000"/>
              </a:lnSpc>
              <a:buNone/>
              <a:tabLst>
                <a:tab pos="404646" algn="l"/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</a:tabLst>
            </a:pPr>
            <a:r>
              <a:rPr lang="en-GB" altLang="en-US" dirty="0"/>
              <a:t>Monkeys performing classification task</a:t>
            </a:r>
          </a:p>
          <a:p>
            <a:pPr lvl="1">
              <a:buNone/>
              <a:tabLst>
                <a:tab pos="404646" algn="l"/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</a:tabLst>
            </a:pPr>
            <a:endParaRPr lang="en-GB" altLang="en-US" dirty="0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321" y="2318761"/>
            <a:ext cx="2545920" cy="3731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grpSp>
        <p:nvGrpSpPr>
          <p:cNvPr id="7173" name="Group 5"/>
          <p:cNvGrpSpPr>
            <a:grpSpLocks/>
          </p:cNvGrpSpPr>
          <p:nvPr/>
        </p:nvGrpSpPr>
        <p:grpSpPr bwMode="auto">
          <a:xfrm>
            <a:off x="4767841" y="2318761"/>
            <a:ext cx="4023360" cy="3728160"/>
            <a:chOff x="3311" y="1610"/>
            <a:chExt cx="2794" cy="2589"/>
          </a:xfrm>
        </p:grpSpPr>
        <p:pic>
          <p:nvPicPr>
            <p:cNvPr id="7174" name="Picture 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1" y="1610"/>
              <a:ext cx="2795" cy="25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</a:extLst>
          </p:spPr>
        </p:pic>
        <p:sp>
          <p:nvSpPr>
            <p:cNvPr id="7175" name="AutoShape 7"/>
            <p:cNvSpPr>
              <a:spLocks noChangeArrowheads="1"/>
            </p:cNvSpPr>
            <p:nvPr/>
          </p:nvSpPr>
          <p:spPr bwMode="auto">
            <a:xfrm>
              <a:off x="3311" y="1610"/>
              <a:ext cx="2795" cy="2590"/>
            </a:xfrm>
            <a:prstGeom prst="roundRect">
              <a:avLst>
                <a:gd name="adj" fmla="val 37"/>
              </a:avLst>
            </a:prstGeom>
            <a:noFill/>
            <a:ln w="93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IN" sz="1633"/>
            </a:p>
          </p:txBody>
        </p:sp>
      </p:grpSp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2024640" y="3037321"/>
            <a:ext cx="3070080" cy="1175040"/>
          </a:xfrm>
          <a:prstGeom prst="line">
            <a:avLst/>
          </a:prstGeom>
          <a:noFill/>
          <a:ln w="41400">
            <a:solidFill>
              <a:srgbClr val="33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 sz="1633"/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1697761" y="2253961"/>
            <a:ext cx="620640" cy="604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38" tIns="42452" rIns="81638" bIns="42452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3000"/>
              </a:lnSpc>
              <a:spcBef>
                <a:spcPts val="2041"/>
              </a:spcBef>
              <a:buClr>
                <a:srgbClr val="000000"/>
              </a:buClr>
              <a:buSzPct val="45000"/>
            </a:pPr>
            <a:r>
              <a:rPr lang="en-GB" altLang="en-US" sz="3628" b="1">
                <a:solidFill>
                  <a:srgbClr val="3333CC"/>
                </a:solidFill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" name="Rectangle 1"/>
          <p:cNvSpPr/>
          <p:nvPr/>
        </p:nvSpPr>
        <p:spPr>
          <a:xfrm>
            <a:off x="875069" y="6309058"/>
            <a:ext cx="66111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en-GB" alt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Eye separation, </a:t>
            </a:r>
            <a:r>
              <a:rPr lang="en-GB" altLang="en-US" dirty="0">
                <a:solidFill>
                  <a:srgbClr val="000000"/>
                </a:solidFill>
                <a:latin typeface="Arial" panose="020B0604020202020204" pitchFamily="34" charset="0"/>
              </a:rPr>
              <a:t>Eye </a:t>
            </a:r>
            <a:r>
              <a:rPr lang="en-GB" altLang="en-US" dirty="0" smtClean="0">
                <a:solidFill>
                  <a:srgbClr val="000000"/>
                </a:solidFill>
                <a:latin typeface="Arial" panose="020B0604020202020204" pitchFamily="34" charset="0"/>
              </a:rPr>
              <a:t>height, Mouth height, Nose </a:t>
            </a:r>
            <a:r>
              <a:rPr lang="en-GB" altLang="en-US" dirty="0">
                <a:solidFill>
                  <a:srgbClr val="000000"/>
                </a:solidFill>
                <a:latin typeface="Arial" panose="020B0604020202020204" pitchFamily="34" charset="0"/>
              </a:rPr>
              <a:t>length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4705437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920" y="275401"/>
            <a:ext cx="8231040" cy="1143360"/>
          </a:xfrm>
          <a:ln/>
        </p:spPr>
        <p:txBody>
          <a:bodyPr vert="horz" lIns="0" tIns="0" rIns="0" bIns="0" rtlCol="0" anchor="b">
            <a:normAutofit/>
          </a:bodyPr>
          <a:lstStyle/>
          <a:p>
            <a:pPr>
              <a:lnSpc>
                <a:spcPct val="93000"/>
              </a:lnSpc>
              <a:buClr>
                <a:srgbClr val="000082"/>
              </a:buCl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en-GB" altLang="en-US" b="1" dirty="0"/>
              <a:t>Motivational example from Biology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2481" y="1665001"/>
            <a:ext cx="7807680" cy="743662"/>
          </a:xfrm>
          <a:ln/>
        </p:spPr>
        <p:txBody>
          <a:bodyPr vert="horz" lIns="0" tIns="0" rIns="0" bIns="0" rtlCol="0" anchor="ctr">
            <a:normAutofit/>
          </a:bodyPr>
          <a:lstStyle/>
          <a:p>
            <a:pPr>
              <a:lnSpc>
                <a:spcPct val="93000"/>
              </a:lnSpc>
              <a:buNone/>
              <a:tabLst>
                <a:tab pos="404646" algn="l"/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</a:tabLst>
            </a:pPr>
            <a:r>
              <a:rPr lang="en-GB" altLang="en-US" dirty="0"/>
              <a:t>Monkeys performing classification </a:t>
            </a:r>
            <a:r>
              <a:rPr lang="en-GB" altLang="en-US" dirty="0" smtClean="0"/>
              <a:t>task</a:t>
            </a:r>
            <a:endParaRPr lang="en-GB" altLang="en-US" dirty="0"/>
          </a:p>
        </p:txBody>
      </p:sp>
      <p:grpSp>
        <p:nvGrpSpPr>
          <p:cNvPr id="8196" name="Group 4"/>
          <p:cNvGrpSpPr>
            <a:grpSpLocks/>
          </p:cNvGrpSpPr>
          <p:nvPr/>
        </p:nvGrpSpPr>
        <p:grpSpPr bwMode="auto">
          <a:xfrm>
            <a:off x="456481" y="2187721"/>
            <a:ext cx="2969280" cy="2751840"/>
            <a:chOff x="317" y="1519"/>
            <a:chExt cx="2062" cy="1911"/>
          </a:xfrm>
        </p:grpSpPr>
        <p:pic>
          <p:nvPicPr>
            <p:cNvPr id="8197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7" y="1519"/>
              <a:ext cx="2063" cy="19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</a:extLst>
          </p:spPr>
        </p:pic>
        <p:sp>
          <p:nvSpPr>
            <p:cNvPr id="8198" name="AutoShape 6"/>
            <p:cNvSpPr>
              <a:spLocks noChangeArrowheads="1"/>
            </p:cNvSpPr>
            <p:nvPr/>
          </p:nvSpPr>
          <p:spPr bwMode="auto">
            <a:xfrm>
              <a:off x="317" y="1519"/>
              <a:ext cx="2063" cy="1912"/>
            </a:xfrm>
            <a:prstGeom prst="roundRect">
              <a:avLst>
                <a:gd name="adj" fmla="val 51"/>
              </a:avLst>
            </a:prstGeom>
            <a:noFill/>
            <a:ln w="93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IN" sz="1633"/>
            </a:p>
          </p:txBody>
        </p:sp>
      </p:grpSp>
      <p:grpSp>
        <p:nvGrpSpPr>
          <p:cNvPr id="8199" name="Group 7"/>
          <p:cNvGrpSpPr>
            <a:grpSpLocks/>
          </p:cNvGrpSpPr>
          <p:nvPr/>
        </p:nvGrpSpPr>
        <p:grpSpPr bwMode="auto">
          <a:xfrm>
            <a:off x="3788641" y="2187721"/>
            <a:ext cx="5015520" cy="2485440"/>
            <a:chOff x="2631" y="1519"/>
            <a:chExt cx="3483" cy="1726"/>
          </a:xfrm>
        </p:grpSpPr>
        <p:pic>
          <p:nvPicPr>
            <p:cNvPr id="8200" name="Picture 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31" y="1519"/>
              <a:ext cx="3484" cy="172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</a:extLst>
          </p:spPr>
        </p:pic>
        <p:sp>
          <p:nvSpPr>
            <p:cNvPr id="8201" name="AutoShape 9"/>
            <p:cNvSpPr>
              <a:spLocks noChangeArrowheads="1"/>
            </p:cNvSpPr>
            <p:nvPr/>
          </p:nvSpPr>
          <p:spPr bwMode="auto">
            <a:xfrm>
              <a:off x="2631" y="1519"/>
              <a:ext cx="3484" cy="1727"/>
            </a:xfrm>
            <a:prstGeom prst="roundRect">
              <a:avLst>
                <a:gd name="adj" fmla="val 56"/>
              </a:avLst>
            </a:prstGeom>
            <a:noFill/>
            <a:ln w="936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IN" sz="1633"/>
            </a:p>
          </p:txBody>
        </p:sp>
      </p:grp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3788641" y="4866121"/>
            <a:ext cx="2841120" cy="1963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638" tIns="42452" rIns="81638" bIns="42452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altLang="en-US" sz="1800" u="sng" dirty="0">
                <a:solidFill>
                  <a:srgbClr val="000000"/>
                </a:solidFill>
                <a:latin typeface="Arial" panose="020B0604020202020204" pitchFamily="34" charset="0"/>
              </a:rPr>
              <a:t>Diagnostic features</a:t>
            </a:r>
            <a:r>
              <a:rPr lang="en-GB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: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 - Eye separation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 - Eye height</a:t>
            </a:r>
            <a:br>
              <a:rPr lang="en-GB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lang="en-GB" altLang="en-US" sz="1800" dirty="0">
              <a:latin typeface="Arial" panose="020B0604020202020204" pitchFamily="34" charset="0"/>
            </a:endParaRP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en-GB" altLang="en-US" sz="1800" u="sng" dirty="0">
                <a:solidFill>
                  <a:srgbClr val="000000"/>
                </a:solidFill>
                <a:latin typeface="Arial" panose="020B0604020202020204" pitchFamily="34" charset="0"/>
              </a:rPr>
              <a:t>Non-Diagnostic features</a:t>
            </a:r>
            <a:r>
              <a:rPr lang="en-GB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:</a:t>
            </a: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en-GB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 - Mouth height</a:t>
            </a:r>
          </a:p>
          <a:p>
            <a:pPr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en-GB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 - Nose </a:t>
            </a:r>
            <a:r>
              <a:rPr lang="en-GB" altLang="en-US" sz="1800" dirty="0" smtClean="0">
                <a:solidFill>
                  <a:srgbClr val="000000"/>
                </a:solidFill>
                <a:latin typeface="Arial" panose="020B0604020202020204" pitchFamily="34" charset="0"/>
              </a:rPr>
              <a:t>length</a:t>
            </a:r>
            <a:endParaRPr lang="en-GB" altLang="en-US" sz="18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691699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7908" y="687474"/>
            <a:ext cx="7989752" cy="86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000" b="1" dirty="0" smtClean="0"/>
              <a:t>Feature Selection Methods</a:t>
            </a:r>
          </a:p>
        </p:txBody>
      </p:sp>
      <p:sp>
        <p:nvSpPr>
          <p:cNvPr id="67277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07370" y="2381405"/>
            <a:ext cx="4191000" cy="3276600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en-US" sz="2400" dirty="0" smtClean="0">
                <a:latin typeface="Arial" charset="0"/>
              </a:rPr>
              <a:t>Feature selection is an </a:t>
            </a:r>
            <a:r>
              <a:rPr lang="en-US" sz="2400" b="1" dirty="0" smtClean="0">
                <a:latin typeface="Arial" charset="0"/>
              </a:rPr>
              <a:t>optimization</a:t>
            </a:r>
            <a:r>
              <a:rPr lang="en-US" sz="2400" dirty="0" smtClean="0">
                <a:latin typeface="Arial" charset="0"/>
              </a:rPr>
              <a:t> problem.</a:t>
            </a:r>
          </a:p>
          <a:p>
            <a:pPr lvl="1" algn="just" eaLnBrk="1" fontAlgn="auto" hangingPunct="1">
              <a:spcAft>
                <a:spcPts val="0"/>
              </a:spcAft>
              <a:defRPr/>
            </a:pPr>
            <a:endParaRPr lang="en-US" sz="2000" dirty="0" smtClean="0">
              <a:latin typeface="Arial" charset="0"/>
            </a:endParaRPr>
          </a:p>
          <a:p>
            <a:pPr lvl="1" algn="just" eaLnBrk="1" fontAlgn="auto" hangingPunct="1">
              <a:spcAft>
                <a:spcPts val="0"/>
              </a:spcAft>
              <a:defRPr/>
            </a:pPr>
            <a:r>
              <a:rPr lang="en-US" sz="2000" dirty="0" smtClean="0">
                <a:latin typeface="Arial" charset="0"/>
              </a:rPr>
              <a:t>Search the space of possible feature subsets.</a:t>
            </a:r>
          </a:p>
          <a:p>
            <a:pPr lvl="1" algn="just" eaLnBrk="1" fontAlgn="auto" hangingPunct="1">
              <a:spcAft>
                <a:spcPts val="0"/>
              </a:spcAft>
              <a:defRPr/>
            </a:pPr>
            <a:endParaRPr lang="en-US" sz="2000" dirty="0" smtClean="0">
              <a:latin typeface="Arial" charset="0"/>
            </a:endParaRPr>
          </a:p>
          <a:p>
            <a:pPr lvl="1" algn="just" eaLnBrk="1" fontAlgn="auto" hangingPunct="1">
              <a:spcAft>
                <a:spcPts val="0"/>
              </a:spcAft>
              <a:defRPr/>
            </a:pPr>
            <a:r>
              <a:rPr lang="en-US" sz="2000" dirty="0" smtClean="0">
                <a:latin typeface="Arial" charset="0"/>
              </a:rPr>
              <a:t>Pick the subset that is optimal or near-optimal with respect to an objective function.</a:t>
            </a:r>
          </a:p>
        </p:txBody>
      </p:sp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917" y="2381405"/>
            <a:ext cx="2667000" cy="417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8654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77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3482" y="1958898"/>
            <a:ext cx="7924800" cy="47244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en-US" sz="2400" dirty="0" smtClean="0">
                <a:latin typeface="Arial" charset="0"/>
              </a:rPr>
              <a:t>Feature selection is an </a:t>
            </a:r>
            <a:r>
              <a:rPr lang="en-US" sz="2400" b="1" dirty="0" smtClean="0">
                <a:latin typeface="Arial" charset="0"/>
              </a:rPr>
              <a:t>optimization</a:t>
            </a:r>
            <a:r>
              <a:rPr lang="en-US" sz="2400" dirty="0" smtClean="0">
                <a:latin typeface="Arial" charset="0"/>
              </a:rPr>
              <a:t> problem.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2000" dirty="0" smtClean="0">
                <a:latin typeface="Arial" charset="0"/>
              </a:rPr>
              <a:t>Search the space of possible feature subsets.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2000" dirty="0" smtClean="0">
                <a:latin typeface="Arial" charset="0"/>
              </a:rPr>
              <a:t>Pick the subset that is optimal or near-optimal with respect to a certain criterion.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sz="2400" dirty="0" smtClean="0">
              <a:latin typeface="Arial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dirty="0">
                <a:latin typeface="Arial" charset="0"/>
              </a:rPr>
              <a:t> </a:t>
            </a:r>
            <a:r>
              <a:rPr lang="en-US" sz="2400" dirty="0" smtClean="0">
                <a:latin typeface="Arial" charset="0"/>
              </a:rPr>
              <a:t>   </a:t>
            </a:r>
            <a:r>
              <a:rPr lang="en-US" sz="2400" dirty="0" smtClean="0">
                <a:solidFill>
                  <a:srgbClr val="FF0000"/>
                </a:solidFill>
                <a:latin typeface="Arial" charset="0"/>
              </a:rPr>
              <a:t>Search</a:t>
            </a:r>
            <a:r>
              <a:rPr lang="en-US" sz="2400" dirty="0" smtClean="0">
                <a:latin typeface="Arial" charset="0"/>
              </a:rPr>
              <a:t> strategies                </a:t>
            </a:r>
            <a:r>
              <a:rPr lang="en-US" sz="2400" dirty="0">
                <a:solidFill>
                  <a:srgbClr val="FF0000"/>
                </a:solidFill>
                <a:latin typeface="Arial" charset="0"/>
              </a:rPr>
              <a:t>Evaluation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smtClean="0">
                <a:latin typeface="Arial" charset="0"/>
              </a:rPr>
              <a:t>strategies      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2000" dirty="0" smtClean="0">
                <a:latin typeface="Arial" charset="0"/>
              </a:rPr>
              <a:t>Optimum	                                  - Filter methods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2000" dirty="0" smtClean="0">
                <a:latin typeface="Arial" charset="0"/>
              </a:rPr>
              <a:t>Heuristic                                     - Wrapper methods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2000" dirty="0" smtClean="0">
                <a:latin typeface="Arial" charset="0"/>
              </a:rPr>
              <a:t>Randomized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sz="2400" dirty="0" smtClean="0">
              <a:latin typeface="Arial" charset="0"/>
            </a:endParaRPr>
          </a:p>
          <a:p>
            <a:pPr marL="457200" lvl="1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2000" dirty="0" smtClean="0">
              <a:latin typeface="Arial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387908" y="687474"/>
            <a:ext cx="7989752" cy="86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000" b="1" dirty="0" smtClean="0"/>
              <a:t>Feature Selection Methods</a:t>
            </a:r>
          </a:p>
        </p:txBody>
      </p:sp>
    </p:spTree>
    <p:extLst>
      <p:ext uri="{BB962C8B-B14F-4D97-AF65-F5344CB8AC3E}">
        <p14:creationId xmlns:p14="http://schemas.microsoft.com/office/powerpoint/2010/main" val="2143274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799355"/>
          </a:xfrm>
        </p:spPr>
        <p:txBody>
          <a:bodyPr>
            <a:noAutofit/>
          </a:bodyPr>
          <a:lstStyle/>
          <a:p>
            <a:r>
              <a:rPr lang="en-IN" sz="3000" b="1" dirty="0"/>
              <a:t>Why Dimensionality Reduction</a:t>
            </a:r>
            <a:r>
              <a:rPr lang="en-IN" sz="3000" b="1" dirty="0" smtClean="0"/>
              <a:t>?</a:t>
            </a:r>
            <a:endParaRPr lang="en-IN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452963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400" dirty="0" smtClean="0"/>
              <a:t>It </a:t>
            </a:r>
            <a:r>
              <a:rPr lang="en-IN" sz="2400" dirty="0"/>
              <a:t>is so easy and convenient to collect </a:t>
            </a:r>
            <a:r>
              <a:rPr lang="en-IN" sz="2400" dirty="0" smtClean="0"/>
              <a:t>data</a:t>
            </a:r>
          </a:p>
          <a:p>
            <a:pPr algn="just">
              <a:lnSpc>
                <a:spcPct val="150000"/>
              </a:lnSpc>
            </a:pPr>
            <a:r>
              <a:rPr lang="en-IN" sz="2400" dirty="0" smtClean="0"/>
              <a:t>Data is not collected only for data mining</a:t>
            </a:r>
          </a:p>
          <a:p>
            <a:pPr algn="just">
              <a:lnSpc>
                <a:spcPct val="150000"/>
              </a:lnSpc>
            </a:pPr>
            <a:r>
              <a:rPr lang="en-IN" sz="2400" dirty="0" smtClean="0"/>
              <a:t>Data </a:t>
            </a:r>
            <a:r>
              <a:rPr lang="en-IN" sz="2400" dirty="0"/>
              <a:t>accumulates in an unprecedented speed</a:t>
            </a:r>
          </a:p>
          <a:p>
            <a:pPr algn="just">
              <a:lnSpc>
                <a:spcPct val="150000"/>
              </a:lnSpc>
            </a:pPr>
            <a:r>
              <a:rPr lang="en-IN" sz="2400" dirty="0" smtClean="0"/>
              <a:t>Data pre-processing </a:t>
            </a:r>
            <a:r>
              <a:rPr lang="en-IN" sz="2400" dirty="0"/>
              <a:t>is an important part </a:t>
            </a:r>
            <a:r>
              <a:rPr lang="en-IN" sz="2400" dirty="0" smtClean="0"/>
              <a:t>for </a:t>
            </a:r>
            <a:r>
              <a:rPr lang="en-IN" sz="2400" i="1" dirty="0" smtClean="0"/>
              <a:t>effective </a:t>
            </a:r>
            <a:r>
              <a:rPr lang="en-IN" sz="2400" i="1" dirty="0"/>
              <a:t>machine learning and data mining</a:t>
            </a:r>
          </a:p>
          <a:p>
            <a:pPr algn="just">
              <a:lnSpc>
                <a:spcPct val="150000"/>
              </a:lnSpc>
            </a:pPr>
            <a:r>
              <a:rPr lang="en-IN" sz="2400" dirty="0" smtClean="0"/>
              <a:t>Dimensionality </a:t>
            </a:r>
            <a:r>
              <a:rPr lang="en-IN" sz="2400" dirty="0"/>
              <a:t>reduction is an </a:t>
            </a:r>
            <a:r>
              <a:rPr lang="en-IN" sz="2400" dirty="0" smtClean="0"/>
              <a:t>effective approach </a:t>
            </a:r>
            <a:r>
              <a:rPr lang="en-IN" sz="2400" dirty="0"/>
              <a:t>to downsizing data</a:t>
            </a:r>
          </a:p>
        </p:txBody>
      </p:sp>
    </p:spTree>
    <p:extLst>
      <p:ext uri="{BB962C8B-B14F-4D97-AF65-F5344CB8AC3E}">
        <p14:creationId xmlns:p14="http://schemas.microsoft.com/office/powerpoint/2010/main" val="1653434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79142" y="620567"/>
            <a:ext cx="7989752" cy="903433"/>
          </a:xfrm>
        </p:spPr>
        <p:txBody>
          <a:bodyPr/>
          <a:lstStyle/>
          <a:p>
            <a:pPr eaLnBrk="1" hangingPunct="1"/>
            <a:r>
              <a:rPr lang="en-US" altLang="en-US" sz="4000" b="1" dirty="0" smtClean="0"/>
              <a:t>Evaluation Strategies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75786" y="2170849"/>
            <a:ext cx="4698380" cy="3709562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altLang="en-US" sz="2000" dirty="0" smtClean="0">
                <a:solidFill>
                  <a:srgbClr val="C00000"/>
                </a:solidFill>
                <a:latin typeface="Arial" panose="020B0604020202020204" pitchFamily="34" charset="0"/>
              </a:rPr>
              <a:t>Filter Methods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en-US" altLang="en-US" sz="1800" dirty="0" smtClean="0">
                <a:latin typeface="Arial" panose="020B0604020202020204" pitchFamily="34" charset="0"/>
              </a:rPr>
              <a:t>Evaluation is independent of the </a:t>
            </a:r>
            <a:r>
              <a:rPr lang="en-US" altLang="en-US" sz="1800" dirty="0" smtClean="0">
                <a:solidFill>
                  <a:srgbClr val="C00000"/>
                </a:solidFill>
                <a:latin typeface="Arial" panose="020B0604020202020204" pitchFamily="34" charset="0"/>
              </a:rPr>
              <a:t>classification algorithm</a:t>
            </a:r>
            <a:r>
              <a:rPr lang="en-US" altLang="en-US" sz="1800" dirty="0" smtClean="0">
                <a:latin typeface="Arial" panose="020B0604020202020204" pitchFamily="34" charset="0"/>
              </a:rPr>
              <a:t>.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en-US" altLang="en-US" sz="1800" dirty="0" smtClean="0">
                <a:latin typeface="Arial" panose="020B0604020202020204" pitchFamily="34" charset="0"/>
              </a:rPr>
              <a:t>The </a:t>
            </a:r>
            <a:r>
              <a:rPr lang="en-US" altLang="en-US" sz="1800" dirty="0" smtClean="0">
                <a:solidFill>
                  <a:srgbClr val="C00000"/>
                </a:solidFill>
                <a:latin typeface="Arial" panose="020B0604020202020204" pitchFamily="34" charset="0"/>
              </a:rPr>
              <a:t>objective function evaluates feature subsets</a:t>
            </a:r>
            <a:r>
              <a:rPr lang="en-US" altLang="en-US" sz="1800" dirty="0" smtClean="0">
                <a:latin typeface="Arial" panose="020B0604020202020204" pitchFamily="34" charset="0"/>
              </a:rPr>
              <a:t> by their information content, typically interclass distance, statistical dependence or information-theoretic measures.</a:t>
            </a:r>
          </a:p>
        </p:txBody>
      </p:sp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5790" y="2074127"/>
            <a:ext cx="3228975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7104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06139" y="442147"/>
            <a:ext cx="7989752" cy="1083329"/>
          </a:xfrm>
        </p:spPr>
        <p:txBody>
          <a:bodyPr/>
          <a:lstStyle/>
          <a:p>
            <a:pPr eaLnBrk="1" hangingPunct="1"/>
            <a:r>
              <a:rPr lang="en-US" altLang="en-US" sz="4000" b="1" dirty="0" smtClean="0"/>
              <a:t>Evaluation Strategies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8350" y="2241394"/>
            <a:ext cx="4906537" cy="3810000"/>
          </a:xfrm>
        </p:spPr>
        <p:txBody>
          <a:bodyPr>
            <a:normAutofit fontScale="92500" lnSpcReduction="20000"/>
          </a:bodyPr>
          <a:lstStyle/>
          <a:p>
            <a:pPr algn="just" eaLnBrk="1" hangingPunct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altLang="en-US" sz="2400" dirty="0" smtClean="0">
                <a:solidFill>
                  <a:srgbClr val="C00000"/>
                </a:solidFill>
                <a:latin typeface="Arial" panose="020B0604020202020204" pitchFamily="34" charset="0"/>
              </a:rPr>
              <a:t>Wrapper Methods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en-US" altLang="en-US" sz="2000" dirty="0" smtClean="0">
                <a:latin typeface="Arial" panose="020B0604020202020204" pitchFamily="34" charset="0"/>
              </a:rPr>
              <a:t>Evaluation uses criteria related to the </a:t>
            </a:r>
            <a:r>
              <a:rPr lang="en-US" altLang="en-US" sz="2000" dirty="0" smtClean="0">
                <a:solidFill>
                  <a:srgbClr val="C00000"/>
                </a:solidFill>
                <a:latin typeface="Arial" panose="020B0604020202020204" pitchFamily="34" charset="0"/>
              </a:rPr>
              <a:t>classification algorithm</a:t>
            </a:r>
            <a:r>
              <a:rPr lang="en-US" altLang="en-US" sz="2000" dirty="0" smtClean="0">
                <a:latin typeface="Arial" panose="020B0604020202020204" pitchFamily="34" charset="0"/>
              </a:rPr>
              <a:t>.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altLang="en-US" sz="2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 function is a pattern classifier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which evaluates feature subsets by their predictive accuracy (recognition rate on test data) by statistical resampling or cross-validation.</a:t>
            </a:r>
          </a:p>
        </p:txBody>
      </p:sp>
      <p:pic>
        <p:nvPicPr>
          <p:cNvPr id="2560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5894" y="2012795"/>
            <a:ext cx="3409950" cy="444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7082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 b="1" dirty="0" smtClean="0"/>
              <a:t>Filter vs Wrapper Approaches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N" sz="2000" u="sng" dirty="0" smtClean="0">
                <a:solidFill>
                  <a:srgbClr val="C00000"/>
                </a:solidFill>
              </a:rPr>
              <a:t>Wrapper Approach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IN" sz="2000" dirty="0" smtClean="0"/>
              <a:t>Advantages</a:t>
            </a:r>
          </a:p>
          <a:p>
            <a:pPr lvl="1"/>
            <a:r>
              <a:rPr lang="en-IN" sz="1800" dirty="0" smtClean="0"/>
              <a:t>Accuracy: wrappers generally have better recognition rates than filters since they tuned to the specific interactions between the classifier and the features.</a:t>
            </a:r>
          </a:p>
          <a:p>
            <a:pPr lvl="1"/>
            <a:r>
              <a:rPr lang="en-IN" sz="1800" dirty="0" smtClean="0"/>
              <a:t>Ability to generalize: wrappers have a mechanism to avoid over fitting, since they typically use cross-validation measures of predictive accuracy.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IN" sz="2000" dirty="0" smtClean="0"/>
              <a:t>Disadvantages</a:t>
            </a:r>
          </a:p>
          <a:p>
            <a:pPr lvl="1"/>
            <a:r>
              <a:rPr lang="en-IN" sz="1800" dirty="0" smtClean="0"/>
              <a:t>Slow execution</a:t>
            </a:r>
            <a:endParaRPr lang="en-IN" sz="1800" dirty="0"/>
          </a:p>
        </p:txBody>
      </p:sp>
    </p:spTree>
    <p:extLst>
      <p:ext uri="{BB962C8B-B14F-4D97-AF65-F5344CB8AC3E}">
        <p14:creationId xmlns:p14="http://schemas.microsoft.com/office/powerpoint/2010/main" val="2372758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 b="1" smtClean="0"/>
              <a:t>Filter vs Wrapper Approaches (cont’d)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N" sz="2000" u="sng" dirty="0" smtClean="0">
                <a:solidFill>
                  <a:srgbClr val="C00000"/>
                </a:solidFill>
              </a:rPr>
              <a:t>Filter </a:t>
            </a:r>
            <a:r>
              <a:rPr lang="en-IN" sz="2000" u="sng" dirty="0" err="1" smtClean="0">
                <a:solidFill>
                  <a:srgbClr val="C00000"/>
                </a:solidFill>
              </a:rPr>
              <a:t>Apporach</a:t>
            </a:r>
            <a:endParaRPr lang="en-IN" sz="2000" u="sng" dirty="0" smtClean="0">
              <a:solidFill>
                <a:srgbClr val="C00000"/>
              </a:solidFill>
            </a:endParaRPr>
          </a:p>
          <a:p>
            <a:r>
              <a:rPr lang="en-IN" sz="2000" dirty="0" smtClean="0"/>
              <a:t>Advantages</a:t>
            </a:r>
          </a:p>
          <a:p>
            <a:pPr lvl="1"/>
            <a:r>
              <a:rPr lang="en-IN" sz="1800" dirty="0" smtClean="0"/>
              <a:t>Fast execution: Filters generally involve a non-iterative computation on the dataset, which can execute much faster than a classifier training session</a:t>
            </a:r>
          </a:p>
          <a:p>
            <a:pPr lvl="1"/>
            <a:r>
              <a:rPr lang="en-IN" sz="1800" dirty="0" smtClean="0"/>
              <a:t>Generality: Since filters evaluate the intrinsic properties of the data, rather than their interactions with a particular classifier, their results exhibit more generality; the solution will be “good” for a large family of classifiers</a:t>
            </a:r>
          </a:p>
          <a:p>
            <a:r>
              <a:rPr lang="en-IN" sz="2000" dirty="0" smtClean="0"/>
              <a:t>Disadvantages</a:t>
            </a:r>
          </a:p>
          <a:p>
            <a:pPr lvl="1"/>
            <a:r>
              <a:rPr lang="en-IN" sz="1800" dirty="0" smtClean="0"/>
              <a:t>Tendency to select large subsets: Filter objective functions are generally monotonic </a:t>
            </a:r>
            <a:endParaRPr lang="en-IN" sz="1800" dirty="0"/>
          </a:p>
        </p:txBody>
      </p:sp>
    </p:spTree>
    <p:extLst>
      <p:ext uri="{BB962C8B-B14F-4D97-AF65-F5344CB8AC3E}">
        <p14:creationId xmlns:p14="http://schemas.microsoft.com/office/powerpoint/2010/main" val="4096517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387906" y="687474"/>
            <a:ext cx="7989752" cy="866263"/>
          </a:xfrm>
        </p:spPr>
        <p:txBody>
          <a:bodyPr/>
          <a:lstStyle/>
          <a:p>
            <a:pPr eaLnBrk="1" hangingPunct="1"/>
            <a:r>
              <a:rPr lang="en-US" altLang="en-US" sz="4000" b="1" dirty="0" smtClean="0"/>
              <a:t>Search Strategies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555" name="Content Placeholder 2"/>
              <p:cNvSpPr>
                <a:spLocks noGrp="1"/>
              </p:cNvSpPr>
              <p:nvPr>
                <p:ph sz="half" idx="4294967295"/>
              </p:nvPr>
            </p:nvSpPr>
            <p:spPr>
              <a:xfrm>
                <a:off x="446045" y="1837709"/>
                <a:ext cx="4839129" cy="4845587"/>
              </a:xfrm>
            </p:spPr>
            <p:txBody>
              <a:bodyPr>
                <a:normAutofit fontScale="85000" lnSpcReduction="10000"/>
              </a:bodyPr>
              <a:lstStyle/>
              <a:p>
                <a:pPr algn="just" eaLnBrk="1" hangingPunct="1">
                  <a:lnSpc>
                    <a:spcPct val="150000"/>
                  </a:lnSpc>
                  <a:buFont typeface="Wingdings" panose="05000000000000000000" pitchFamily="2" charset="2"/>
                  <a:buChar char="v"/>
                </a:pPr>
                <a:r>
                  <a:rPr lang="en-US" alt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Assuming </a:t>
                </a:r>
                <a:r>
                  <a:rPr lang="en-US" altLang="en-US" sz="20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en-US" alt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features, an </a:t>
                </a:r>
                <a:r>
                  <a:rPr lang="en-US" altLang="en-US" sz="20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exhaustive search</a:t>
                </a:r>
                <a:r>
                  <a:rPr lang="en-US" alt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would require:</a:t>
                </a:r>
                <a:endParaRPr lang="en-US" altLang="en-US" sz="18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1" algn="just" eaLnBrk="1" hangingPunct="1">
                  <a:lnSpc>
                    <a:spcPct val="150000"/>
                  </a:lnSpc>
                </a:pPr>
                <a:r>
                  <a:rPr lang="en-US" altLang="en-US" sz="1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Examining all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en-US" sz="1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altLang="en-US" sz="18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IN" altLang="en-US" sz="18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𝑁</m:t>
                              </m:r>
                            </m:e>
                          </m:mr>
                          <m:mr>
                            <m:e>
                              <m:r>
                                <a:rPr lang="en-IN" altLang="en-US" sz="18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𝑀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altLang="en-US" sz="1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possible subsets of size M.</a:t>
                </a:r>
              </a:p>
              <a:p>
                <a:pPr lvl="1" algn="just" eaLnBrk="1" hangingPunct="1">
                  <a:lnSpc>
                    <a:spcPct val="150000"/>
                  </a:lnSpc>
                </a:pPr>
                <a:r>
                  <a:rPr lang="en-US" altLang="en-US" sz="1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Selecting the subset that performs the best according to the criterion function.</a:t>
                </a:r>
                <a:endParaRPr lang="en-US" altLang="en-US" sz="1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 eaLnBrk="1" hangingPunct="1">
                  <a:lnSpc>
                    <a:spcPct val="150000"/>
                  </a:lnSpc>
                  <a:buFont typeface="Wingdings" panose="05000000000000000000" pitchFamily="2" charset="2"/>
                  <a:buChar char="v"/>
                </a:pPr>
                <a:r>
                  <a:rPr lang="en-US" alt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The number of subsets grows </a:t>
                </a:r>
                <a:r>
                  <a:rPr lang="en-US" altLang="en-US" sz="2000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combinatorially</a:t>
                </a:r>
                <a:r>
                  <a:rPr lang="en-US" alt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making exhaustive search impractical.</a:t>
                </a:r>
              </a:p>
              <a:p>
                <a:pPr algn="just" eaLnBrk="1" hangingPunct="1">
                  <a:lnSpc>
                    <a:spcPct val="150000"/>
                  </a:lnSpc>
                  <a:buFont typeface="Wingdings" panose="05000000000000000000" pitchFamily="2" charset="2"/>
                  <a:buChar char="v"/>
                </a:pPr>
                <a:r>
                  <a:rPr lang="en-US" alt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Iterative procedures are often used based on heuristics but they </a:t>
                </a:r>
                <a:r>
                  <a:rPr lang="en-US" altLang="en-US" sz="2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cannot</a:t>
                </a:r>
                <a:r>
                  <a:rPr lang="en-US" alt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guarantee the selection of the optimal subset.</a:t>
                </a:r>
              </a:p>
            </p:txBody>
          </p:sp>
        </mc:Choice>
        <mc:Fallback xmlns="">
          <p:sp>
            <p:nvSpPr>
              <p:cNvPr id="23555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4294967295"/>
              </p:nvPr>
            </p:nvSpPr>
            <p:spPr>
              <a:xfrm>
                <a:off x="446045" y="1837709"/>
                <a:ext cx="4839129" cy="4845587"/>
              </a:xfrm>
              <a:blipFill rotWithShape="0">
                <a:blip r:embed="rId2"/>
                <a:stretch>
                  <a:fillRect l="-504" r="-88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/>
          <p:cNvGrpSpPr/>
          <p:nvPr/>
        </p:nvGrpSpPr>
        <p:grpSpPr>
          <a:xfrm>
            <a:off x="5375349" y="1976729"/>
            <a:ext cx="3563126" cy="4432023"/>
            <a:chOff x="5375349" y="1976729"/>
            <a:chExt cx="3563126" cy="4432023"/>
          </a:xfrm>
        </p:grpSpPr>
        <p:grpSp>
          <p:nvGrpSpPr>
            <p:cNvPr id="5" name="Group 4"/>
            <p:cNvGrpSpPr/>
            <p:nvPr/>
          </p:nvGrpSpPr>
          <p:grpSpPr>
            <a:xfrm>
              <a:off x="5375349" y="2377075"/>
              <a:ext cx="3271996" cy="3362086"/>
              <a:chOff x="3894812" y="2001652"/>
              <a:chExt cx="5051079" cy="4689080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3925232" y="2001652"/>
                <a:ext cx="4936272" cy="4689080"/>
                <a:chOff x="156118" y="1912442"/>
                <a:chExt cx="8686795" cy="4867499"/>
              </a:xfrm>
            </p:grpSpPr>
            <p:sp>
              <p:nvSpPr>
                <p:cNvPr id="23" name="Oval 22"/>
                <p:cNvSpPr/>
                <p:nvPr/>
              </p:nvSpPr>
              <p:spPr>
                <a:xfrm>
                  <a:off x="4163122" y="6296722"/>
                  <a:ext cx="1018478" cy="483219"/>
                </a:xfrm>
                <a:prstGeom prst="ellipse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 sz="11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4" name="Oval 23"/>
                <p:cNvSpPr/>
                <p:nvPr/>
              </p:nvSpPr>
              <p:spPr>
                <a:xfrm>
                  <a:off x="1289825" y="5341438"/>
                  <a:ext cx="1018478" cy="483219"/>
                </a:xfrm>
                <a:prstGeom prst="ellipse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 sz="11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5" name="Oval 24"/>
                <p:cNvSpPr/>
                <p:nvPr/>
              </p:nvSpPr>
              <p:spPr>
                <a:xfrm>
                  <a:off x="3055435" y="5341437"/>
                  <a:ext cx="1018478" cy="483219"/>
                </a:xfrm>
                <a:prstGeom prst="ellipse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 sz="11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6" name="Oval 25"/>
                <p:cNvSpPr/>
                <p:nvPr/>
              </p:nvSpPr>
              <p:spPr>
                <a:xfrm>
                  <a:off x="5103537" y="5341436"/>
                  <a:ext cx="1018478" cy="483219"/>
                </a:xfrm>
                <a:prstGeom prst="ellipse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 sz="11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" name="Oval 26"/>
                <p:cNvSpPr/>
                <p:nvPr/>
              </p:nvSpPr>
              <p:spPr>
                <a:xfrm>
                  <a:off x="7055001" y="5341435"/>
                  <a:ext cx="1018478" cy="483219"/>
                </a:xfrm>
                <a:prstGeom prst="ellipse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 sz="11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8" name="Oval 27"/>
                <p:cNvSpPr/>
                <p:nvPr/>
              </p:nvSpPr>
              <p:spPr>
                <a:xfrm>
                  <a:off x="156118" y="4200290"/>
                  <a:ext cx="1040780" cy="460920"/>
                </a:xfrm>
                <a:prstGeom prst="ellipse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 sz="11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9" name="Oval 28"/>
                <p:cNvSpPr/>
                <p:nvPr/>
              </p:nvSpPr>
              <p:spPr>
                <a:xfrm>
                  <a:off x="1818578" y="4200291"/>
                  <a:ext cx="1040780" cy="460920"/>
                </a:xfrm>
                <a:prstGeom prst="ellipse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 sz="11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0" name="Oval 29"/>
                <p:cNvSpPr/>
                <p:nvPr/>
              </p:nvSpPr>
              <p:spPr>
                <a:xfrm>
                  <a:off x="3458735" y="4200290"/>
                  <a:ext cx="1040780" cy="460920"/>
                </a:xfrm>
                <a:prstGeom prst="ellipse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 sz="11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1" name="Oval 30"/>
                <p:cNvSpPr/>
                <p:nvPr/>
              </p:nvSpPr>
              <p:spPr>
                <a:xfrm>
                  <a:off x="4956719" y="4215156"/>
                  <a:ext cx="1040780" cy="460920"/>
                </a:xfrm>
                <a:prstGeom prst="ellipse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 sz="11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2" name="Oval 31"/>
                <p:cNvSpPr/>
                <p:nvPr/>
              </p:nvSpPr>
              <p:spPr>
                <a:xfrm>
                  <a:off x="6304149" y="4200290"/>
                  <a:ext cx="1040780" cy="460920"/>
                </a:xfrm>
                <a:prstGeom prst="ellipse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 sz="11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3" name="Oval 32"/>
                <p:cNvSpPr/>
                <p:nvPr/>
              </p:nvSpPr>
              <p:spPr>
                <a:xfrm>
                  <a:off x="7802133" y="4200292"/>
                  <a:ext cx="1040780" cy="460920"/>
                </a:xfrm>
                <a:prstGeom prst="ellipse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 sz="11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4" name="Oval 33"/>
                <p:cNvSpPr/>
                <p:nvPr/>
              </p:nvSpPr>
              <p:spPr>
                <a:xfrm>
                  <a:off x="4085059" y="1912442"/>
                  <a:ext cx="1018478" cy="483219"/>
                </a:xfrm>
                <a:prstGeom prst="ellipse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 sz="4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5" name="Oval 34"/>
                <p:cNvSpPr/>
                <p:nvPr/>
              </p:nvSpPr>
              <p:spPr>
                <a:xfrm>
                  <a:off x="1434791" y="2986682"/>
                  <a:ext cx="1018478" cy="483219"/>
                </a:xfrm>
                <a:prstGeom prst="ellipse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 sz="11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6" name="Oval 35"/>
                <p:cNvSpPr/>
                <p:nvPr/>
              </p:nvSpPr>
              <p:spPr>
                <a:xfrm>
                  <a:off x="3200401" y="2986681"/>
                  <a:ext cx="1018478" cy="483219"/>
                </a:xfrm>
                <a:prstGeom prst="ellipse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 sz="11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7" name="Oval 36"/>
                <p:cNvSpPr/>
                <p:nvPr/>
              </p:nvSpPr>
              <p:spPr>
                <a:xfrm>
                  <a:off x="5248503" y="2986680"/>
                  <a:ext cx="1018478" cy="483219"/>
                </a:xfrm>
                <a:prstGeom prst="ellipse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 sz="11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8" name="Oval 37"/>
                <p:cNvSpPr/>
                <p:nvPr/>
              </p:nvSpPr>
              <p:spPr>
                <a:xfrm>
                  <a:off x="7199967" y="2986679"/>
                  <a:ext cx="1018478" cy="483219"/>
                </a:xfrm>
                <a:prstGeom prst="ellipse">
                  <a:avLst/>
                </a:pr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 sz="1100" b="1" dirty="0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39" name="Straight Connector 38"/>
                <p:cNvCxnSpPr>
                  <a:stCxn id="23" idx="0"/>
                  <a:endCxn id="24" idx="4"/>
                </p:cNvCxnSpPr>
                <p:nvPr/>
              </p:nvCxnSpPr>
              <p:spPr>
                <a:xfrm flipH="1" flipV="1">
                  <a:off x="1799064" y="5824657"/>
                  <a:ext cx="2873297" cy="472065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>
                  <a:stCxn id="23" idx="0"/>
                  <a:endCxn id="25" idx="4"/>
                </p:cNvCxnSpPr>
                <p:nvPr/>
              </p:nvCxnSpPr>
              <p:spPr>
                <a:xfrm flipH="1" flipV="1">
                  <a:off x="3564674" y="5824656"/>
                  <a:ext cx="1107687" cy="472066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>
                  <a:stCxn id="23" idx="0"/>
                  <a:endCxn id="26" idx="4"/>
                </p:cNvCxnSpPr>
                <p:nvPr/>
              </p:nvCxnSpPr>
              <p:spPr>
                <a:xfrm flipV="1">
                  <a:off x="4672361" y="5824655"/>
                  <a:ext cx="940415" cy="472067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>
                  <a:stCxn id="23" idx="0"/>
                  <a:endCxn id="27" idx="4"/>
                </p:cNvCxnSpPr>
                <p:nvPr/>
              </p:nvCxnSpPr>
              <p:spPr>
                <a:xfrm flipV="1">
                  <a:off x="4672361" y="5824654"/>
                  <a:ext cx="2891879" cy="472068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>
                  <a:stCxn id="24" idx="0"/>
                </p:cNvCxnSpPr>
                <p:nvPr/>
              </p:nvCxnSpPr>
              <p:spPr>
                <a:xfrm flipH="1" flipV="1">
                  <a:off x="802888" y="4676076"/>
                  <a:ext cx="996176" cy="665362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/>
                <p:cNvCxnSpPr>
                  <a:stCxn id="24" idx="0"/>
                  <a:endCxn id="29" idx="4"/>
                </p:cNvCxnSpPr>
                <p:nvPr/>
              </p:nvCxnSpPr>
              <p:spPr>
                <a:xfrm flipV="1">
                  <a:off x="1799064" y="4661211"/>
                  <a:ext cx="539904" cy="680227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/>
                <p:cNvCxnSpPr>
                  <a:stCxn id="24" idx="0"/>
                  <a:endCxn id="30" idx="4"/>
                </p:cNvCxnSpPr>
                <p:nvPr/>
              </p:nvCxnSpPr>
              <p:spPr>
                <a:xfrm flipV="1">
                  <a:off x="1799064" y="4661210"/>
                  <a:ext cx="2180061" cy="680228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/>
                <p:cNvCxnSpPr>
                  <a:stCxn id="24" idx="0"/>
                  <a:endCxn id="31" idx="4"/>
                </p:cNvCxnSpPr>
                <p:nvPr/>
              </p:nvCxnSpPr>
              <p:spPr>
                <a:xfrm flipV="1">
                  <a:off x="1799064" y="4676076"/>
                  <a:ext cx="3678045" cy="665362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/>
                <p:cNvCxnSpPr>
                  <a:stCxn id="24" idx="0"/>
                  <a:endCxn id="32" idx="4"/>
                </p:cNvCxnSpPr>
                <p:nvPr/>
              </p:nvCxnSpPr>
              <p:spPr>
                <a:xfrm flipV="1">
                  <a:off x="1799064" y="4661210"/>
                  <a:ext cx="5025475" cy="680228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/>
                <p:cNvCxnSpPr>
                  <a:stCxn id="24" idx="0"/>
                  <a:endCxn id="33" idx="4"/>
                </p:cNvCxnSpPr>
                <p:nvPr/>
              </p:nvCxnSpPr>
              <p:spPr>
                <a:xfrm flipV="1">
                  <a:off x="1799064" y="4661212"/>
                  <a:ext cx="6523459" cy="680226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/>
                <p:cNvCxnSpPr>
                  <a:stCxn id="25" idx="0"/>
                </p:cNvCxnSpPr>
                <p:nvPr/>
              </p:nvCxnSpPr>
              <p:spPr>
                <a:xfrm flipH="1" flipV="1">
                  <a:off x="802888" y="4676074"/>
                  <a:ext cx="2761786" cy="665363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/>
                <p:cNvCxnSpPr>
                  <a:stCxn id="25" idx="0"/>
                  <a:endCxn id="29" idx="4"/>
                </p:cNvCxnSpPr>
                <p:nvPr/>
              </p:nvCxnSpPr>
              <p:spPr>
                <a:xfrm flipH="1" flipV="1">
                  <a:off x="2338968" y="4661211"/>
                  <a:ext cx="1225706" cy="680226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/>
                <p:cNvCxnSpPr>
                  <a:stCxn id="25" idx="0"/>
                  <a:endCxn id="30" idx="4"/>
                </p:cNvCxnSpPr>
                <p:nvPr/>
              </p:nvCxnSpPr>
              <p:spPr>
                <a:xfrm flipV="1">
                  <a:off x="3564674" y="4661210"/>
                  <a:ext cx="414451" cy="680227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/>
                <p:cNvCxnSpPr>
                  <a:stCxn id="25" idx="0"/>
                  <a:endCxn id="31" idx="4"/>
                </p:cNvCxnSpPr>
                <p:nvPr/>
              </p:nvCxnSpPr>
              <p:spPr>
                <a:xfrm flipV="1">
                  <a:off x="3564674" y="4676076"/>
                  <a:ext cx="1912435" cy="665361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>
                  <a:stCxn id="25" idx="0"/>
                  <a:endCxn id="32" idx="4"/>
                </p:cNvCxnSpPr>
                <p:nvPr/>
              </p:nvCxnSpPr>
              <p:spPr>
                <a:xfrm flipV="1">
                  <a:off x="3564674" y="4661210"/>
                  <a:ext cx="3259865" cy="680227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>
                  <a:stCxn id="25" idx="0"/>
                  <a:endCxn id="33" idx="4"/>
                </p:cNvCxnSpPr>
                <p:nvPr/>
              </p:nvCxnSpPr>
              <p:spPr>
                <a:xfrm flipV="1">
                  <a:off x="3564674" y="4661212"/>
                  <a:ext cx="4757849" cy="680225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>
                  <a:stCxn id="26" idx="0"/>
                </p:cNvCxnSpPr>
                <p:nvPr/>
              </p:nvCxnSpPr>
              <p:spPr>
                <a:xfrm flipH="1" flipV="1">
                  <a:off x="821470" y="4668644"/>
                  <a:ext cx="4791306" cy="672792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>
                  <a:stCxn id="26" idx="0"/>
                  <a:endCxn id="29" idx="4"/>
                </p:cNvCxnSpPr>
                <p:nvPr/>
              </p:nvCxnSpPr>
              <p:spPr>
                <a:xfrm flipH="1" flipV="1">
                  <a:off x="2338968" y="4661211"/>
                  <a:ext cx="3273808" cy="680225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>
                  <a:stCxn id="26" idx="0"/>
                  <a:endCxn id="30" idx="4"/>
                </p:cNvCxnSpPr>
                <p:nvPr/>
              </p:nvCxnSpPr>
              <p:spPr>
                <a:xfrm flipH="1" flipV="1">
                  <a:off x="3979125" y="4661210"/>
                  <a:ext cx="1633651" cy="680226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>
                  <a:stCxn id="26" idx="0"/>
                  <a:endCxn id="31" idx="4"/>
                </p:cNvCxnSpPr>
                <p:nvPr/>
              </p:nvCxnSpPr>
              <p:spPr>
                <a:xfrm flipH="1" flipV="1">
                  <a:off x="5477109" y="4676076"/>
                  <a:ext cx="135667" cy="665360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>
                  <a:stCxn id="26" idx="0"/>
                  <a:endCxn id="32" idx="4"/>
                </p:cNvCxnSpPr>
                <p:nvPr/>
              </p:nvCxnSpPr>
              <p:spPr>
                <a:xfrm flipV="1">
                  <a:off x="5612776" y="4661210"/>
                  <a:ext cx="1211763" cy="680226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/>
                <p:cNvCxnSpPr>
                  <a:stCxn id="26" idx="0"/>
                  <a:endCxn id="33" idx="4"/>
                </p:cNvCxnSpPr>
                <p:nvPr/>
              </p:nvCxnSpPr>
              <p:spPr>
                <a:xfrm flipV="1">
                  <a:off x="5612776" y="4661212"/>
                  <a:ext cx="2709747" cy="680224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/>
                <p:cNvCxnSpPr>
                  <a:stCxn id="27" idx="0"/>
                </p:cNvCxnSpPr>
                <p:nvPr/>
              </p:nvCxnSpPr>
              <p:spPr>
                <a:xfrm flipH="1" flipV="1">
                  <a:off x="802424" y="4661209"/>
                  <a:ext cx="6761816" cy="680226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Straight Connector 61"/>
                <p:cNvCxnSpPr>
                  <a:stCxn id="27" idx="0"/>
                  <a:endCxn id="29" idx="4"/>
                </p:cNvCxnSpPr>
                <p:nvPr/>
              </p:nvCxnSpPr>
              <p:spPr>
                <a:xfrm flipH="1" flipV="1">
                  <a:off x="2338968" y="4661211"/>
                  <a:ext cx="5225272" cy="680224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/>
                <p:cNvCxnSpPr>
                  <a:stCxn id="27" idx="0"/>
                  <a:endCxn id="30" idx="4"/>
                </p:cNvCxnSpPr>
                <p:nvPr/>
              </p:nvCxnSpPr>
              <p:spPr>
                <a:xfrm flipH="1" flipV="1">
                  <a:off x="3979125" y="4661210"/>
                  <a:ext cx="3585115" cy="680225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/>
                <p:cNvCxnSpPr>
                  <a:stCxn id="27" idx="0"/>
                  <a:endCxn id="31" idx="4"/>
                </p:cNvCxnSpPr>
                <p:nvPr/>
              </p:nvCxnSpPr>
              <p:spPr>
                <a:xfrm flipH="1" flipV="1">
                  <a:off x="5477109" y="4676076"/>
                  <a:ext cx="2087131" cy="665359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/>
                <p:cNvCxnSpPr>
                  <a:stCxn id="27" idx="0"/>
                  <a:endCxn id="32" idx="4"/>
                </p:cNvCxnSpPr>
                <p:nvPr/>
              </p:nvCxnSpPr>
              <p:spPr>
                <a:xfrm flipH="1" flipV="1">
                  <a:off x="6824539" y="4661210"/>
                  <a:ext cx="739701" cy="680225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Straight Connector 65"/>
                <p:cNvCxnSpPr>
                  <a:stCxn id="27" idx="0"/>
                  <a:endCxn id="33" idx="4"/>
                </p:cNvCxnSpPr>
                <p:nvPr/>
              </p:nvCxnSpPr>
              <p:spPr>
                <a:xfrm flipV="1">
                  <a:off x="7564240" y="4661212"/>
                  <a:ext cx="758283" cy="680223"/>
                </a:xfrm>
                <a:prstGeom prst="line">
                  <a:avLst/>
                </a:prstGeom>
                <a:ln w="19050">
                  <a:solidFill>
                    <a:schemeClr val="accent3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/>
                <p:cNvCxnSpPr>
                  <a:stCxn id="28" idx="0"/>
                  <a:endCxn id="35" idx="4"/>
                </p:cNvCxnSpPr>
                <p:nvPr/>
              </p:nvCxnSpPr>
              <p:spPr>
                <a:xfrm flipV="1">
                  <a:off x="676508" y="3469901"/>
                  <a:ext cx="1267522" cy="730389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/>
                <p:cNvCxnSpPr>
                  <a:stCxn id="28" idx="0"/>
                  <a:endCxn id="36" idx="4"/>
                </p:cNvCxnSpPr>
                <p:nvPr/>
              </p:nvCxnSpPr>
              <p:spPr>
                <a:xfrm flipV="1">
                  <a:off x="676508" y="3469900"/>
                  <a:ext cx="3033132" cy="730390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/>
                <p:cNvCxnSpPr>
                  <a:stCxn id="28" idx="0"/>
                  <a:endCxn id="37" idx="4"/>
                </p:cNvCxnSpPr>
                <p:nvPr/>
              </p:nvCxnSpPr>
              <p:spPr>
                <a:xfrm flipV="1">
                  <a:off x="676508" y="3469899"/>
                  <a:ext cx="5081234" cy="730391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Straight Connector 69"/>
                <p:cNvCxnSpPr>
                  <a:stCxn id="28" idx="0"/>
                  <a:endCxn id="38" idx="4"/>
                </p:cNvCxnSpPr>
                <p:nvPr/>
              </p:nvCxnSpPr>
              <p:spPr>
                <a:xfrm flipV="1">
                  <a:off x="676508" y="3469898"/>
                  <a:ext cx="7032698" cy="730392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/>
                <p:cNvCxnSpPr>
                  <a:stCxn id="29" idx="0"/>
                  <a:endCxn id="35" idx="4"/>
                </p:cNvCxnSpPr>
                <p:nvPr/>
              </p:nvCxnSpPr>
              <p:spPr>
                <a:xfrm flipH="1" flipV="1">
                  <a:off x="1944030" y="3469901"/>
                  <a:ext cx="394938" cy="730390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Straight Connector 71"/>
                <p:cNvCxnSpPr>
                  <a:stCxn id="29" idx="0"/>
                  <a:endCxn id="36" idx="4"/>
                </p:cNvCxnSpPr>
                <p:nvPr/>
              </p:nvCxnSpPr>
              <p:spPr>
                <a:xfrm flipV="1">
                  <a:off x="2338968" y="3469900"/>
                  <a:ext cx="1370672" cy="730391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Straight Connector 72"/>
                <p:cNvCxnSpPr>
                  <a:stCxn id="29" idx="0"/>
                  <a:endCxn id="37" idx="4"/>
                </p:cNvCxnSpPr>
                <p:nvPr/>
              </p:nvCxnSpPr>
              <p:spPr>
                <a:xfrm flipV="1">
                  <a:off x="2338968" y="3469899"/>
                  <a:ext cx="3418774" cy="730392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Connector 73"/>
                <p:cNvCxnSpPr>
                  <a:stCxn id="29" idx="0"/>
                  <a:endCxn id="38" idx="4"/>
                </p:cNvCxnSpPr>
                <p:nvPr/>
              </p:nvCxnSpPr>
              <p:spPr>
                <a:xfrm flipV="1">
                  <a:off x="2338968" y="3469898"/>
                  <a:ext cx="5370238" cy="730393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/>
                <p:cNvCxnSpPr>
                  <a:stCxn id="30" idx="0"/>
                  <a:endCxn id="35" idx="4"/>
                </p:cNvCxnSpPr>
                <p:nvPr/>
              </p:nvCxnSpPr>
              <p:spPr>
                <a:xfrm flipH="1" flipV="1">
                  <a:off x="1944030" y="3469901"/>
                  <a:ext cx="2035095" cy="730389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/>
                <p:cNvCxnSpPr>
                  <a:stCxn id="30" idx="0"/>
                  <a:endCxn id="36" idx="4"/>
                </p:cNvCxnSpPr>
                <p:nvPr/>
              </p:nvCxnSpPr>
              <p:spPr>
                <a:xfrm flipH="1" flipV="1">
                  <a:off x="3709640" y="3469900"/>
                  <a:ext cx="269485" cy="730390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/>
                <p:cNvCxnSpPr>
                  <a:stCxn id="30" idx="0"/>
                  <a:endCxn id="37" idx="4"/>
                </p:cNvCxnSpPr>
                <p:nvPr/>
              </p:nvCxnSpPr>
              <p:spPr>
                <a:xfrm flipV="1">
                  <a:off x="3979125" y="3469899"/>
                  <a:ext cx="1778617" cy="730391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/>
                <p:cNvCxnSpPr>
                  <a:stCxn id="30" idx="0"/>
                  <a:endCxn id="38" idx="4"/>
                </p:cNvCxnSpPr>
                <p:nvPr/>
              </p:nvCxnSpPr>
              <p:spPr>
                <a:xfrm flipV="1">
                  <a:off x="3979125" y="3469898"/>
                  <a:ext cx="3730081" cy="730392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/>
                <p:cNvCxnSpPr>
                  <a:stCxn id="31" idx="0"/>
                  <a:endCxn id="36" idx="4"/>
                </p:cNvCxnSpPr>
                <p:nvPr/>
              </p:nvCxnSpPr>
              <p:spPr>
                <a:xfrm flipH="1" flipV="1">
                  <a:off x="3709640" y="3469900"/>
                  <a:ext cx="1767469" cy="745256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/>
                <p:cNvCxnSpPr>
                  <a:stCxn id="31" idx="0"/>
                  <a:endCxn id="35" idx="4"/>
                </p:cNvCxnSpPr>
                <p:nvPr/>
              </p:nvCxnSpPr>
              <p:spPr>
                <a:xfrm flipH="1" flipV="1">
                  <a:off x="1944030" y="3469901"/>
                  <a:ext cx="3533079" cy="745255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/>
                <p:cNvCxnSpPr>
                  <a:stCxn id="31" idx="0"/>
                  <a:endCxn id="37" idx="4"/>
                </p:cNvCxnSpPr>
                <p:nvPr/>
              </p:nvCxnSpPr>
              <p:spPr>
                <a:xfrm flipV="1">
                  <a:off x="5477109" y="3469899"/>
                  <a:ext cx="280633" cy="745257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/>
                <p:cNvCxnSpPr>
                  <a:stCxn id="31" idx="0"/>
                  <a:endCxn id="38" idx="4"/>
                </p:cNvCxnSpPr>
                <p:nvPr/>
              </p:nvCxnSpPr>
              <p:spPr>
                <a:xfrm flipV="1">
                  <a:off x="5477109" y="3469898"/>
                  <a:ext cx="2232097" cy="745258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/>
                <p:cNvCxnSpPr>
                  <a:stCxn id="32" idx="0"/>
                  <a:endCxn id="35" idx="4"/>
                </p:cNvCxnSpPr>
                <p:nvPr/>
              </p:nvCxnSpPr>
              <p:spPr>
                <a:xfrm flipH="1" flipV="1">
                  <a:off x="1944030" y="3469901"/>
                  <a:ext cx="4880509" cy="730389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/>
                <p:cNvCxnSpPr>
                  <a:stCxn id="32" idx="0"/>
                  <a:endCxn id="36" idx="4"/>
                </p:cNvCxnSpPr>
                <p:nvPr/>
              </p:nvCxnSpPr>
              <p:spPr>
                <a:xfrm flipH="1" flipV="1">
                  <a:off x="3709640" y="3469900"/>
                  <a:ext cx="3114899" cy="730390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/>
                <p:cNvCxnSpPr>
                  <a:stCxn id="32" idx="0"/>
                  <a:endCxn id="37" idx="4"/>
                </p:cNvCxnSpPr>
                <p:nvPr/>
              </p:nvCxnSpPr>
              <p:spPr>
                <a:xfrm flipH="1" flipV="1">
                  <a:off x="5757742" y="3469899"/>
                  <a:ext cx="1066797" cy="730391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Connector 85"/>
                <p:cNvCxnSpPr>
                  <a:stCxn id="32" idx="0"/>
                  <a:endCxn id="38" idx="4"/>
                </p:cNvCxnSpPr>
                <p:nvPr/>
              </p:nvCxnSpPr>
              <p:spPr>
                <a:xfrm flipV="1">
                  <a:off x="6824539" y="3469898"/>
                  <a:ext cx="884667" cy="730392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/>
                <p:cNvCxnSpPr>
                  <a:stCxn id="33" idx="0"/>
                  <a:endCxn id="35" idx="4"/>
                </p:cNvCxnSpPr>
                <p:nvPr/>
              </p:nvCxnSpPr>
              <p:spPr>
                <a:xfrm flipH="1" flipV="1">
                  <a:off x="1944030" y="3469901"/>
                  <a:ext cx="6378493" cy="730391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87"/>
                <p:cNvCxnSpPr>
                  <a:stCxn id="33" idx="0"/>
                  <a:endCxn id="36" idx="4"/>
                </p:cNvCxnSpPr>
                <p:nvPr/>
              </p:nvCxnSpPr>
              <p:spPr>
                <a:xfrm flipH="1" flipV="1">
                  <a:off x="3709640" y="3469900"/>
                  <a:ext cx="4612883" cy="730392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Straight Connector 88"/>
                <p:cNvCxnSpPr>
                  <a:stCxn id="33" idx="0"/>
                  <a:endCxn id="37" idx="4"/>
                </p:cNvCxnSpPr>
                <p:nvPr/>
              </p:nvCxnSpPr>
              <p:spPr>
                <a:xfrm flipH="1" flipV="1">
                  <a:off x="5757742" y="3469899"/>
                  <a:ext cx="2564781" cy="730393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/>
                <p:cNvCxnSpPr>
                  <a:stCxn id="33" idx="0"/>
                  <a:endCxn id="38" idx="4"/>
                </p:cNvCxnSpPr>
                <p:nvPr/>
              </p:nvCxnSpPr>
              <p:spPr>
                <a:xfrm flipH="1" flipV="1">
                  <a:off x="7709206" y="3469898"/>
                  <a:ext cx="613317" cy="730394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Straight Connector 90"/>
                <p:cNvCxnSpPr>
                  <a:stCxn id="35" idx="0"/>
                  <a:endCxn id="34" idx="4"/>
                </p:cNvCxnSpPr>
                <p:nvPr/>
              </p:nvCxnSpPr>
              <p:spPr>
                <a:xfrm flipV="1">
                  <a:off x="1944030" y="2395661"/>
                  <a:ext cx="2650268" cy="591021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Straight Connector 91"/>
                <p:cNvCxnSpPr>
                  <a:stCxn id="36" idx="0"/>
                  <a:endCxn id="34" idx="4"/>
                </p:cNvCxnSpPr>
                <p:nvPr/>
              </p:nvCxnSpPr>
              <p:spPr>
                <a:xfrm flipV="1">
                  <a:off x="3709640" y="2395661"/>
                  <a:ext cx="884658" cy="591020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/>
                <p:cNvCxnSpPr>
                  <a:stCxn id="37" idx="0"/>
                  <a:endCxn id="34" idx="4"/>
                </p:cNvCxnSpPr>
                <p:nvPr/>
              </p:nvCxnSpPr>
              <p:spPr>
                <a:xfrm flipH="1" flipV="1">
                  <a:off x="4594298" y="2395661"/>
                  <a:ext cx="1163444" cy="591019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Straight Connector 93"/>
                <p:cNvCxnSpPr>
                  <a:stCxn id="38" idx="0"/>
                  <a:endCxn id="34" idx="4"/>
                </p:cNvCxnSpPr>
                <p:nvPr/>
              </p:nvCxnSpPr>
              <p:spPr>
                <a:xfrm flipH="1" flipV="1">
                  <a:off x="4594298" y="2395661"/>
                  <a:ext cx="3114908" cy="591018"/>
                </a:xfrm>
                <a:prstGeom prst="line">
                  <a:avLst/>
                </a:prstGeom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" name="TextBox 6"/>
              <p:cNvSpPr txBox="1"/>
              <p:nvPr/>
            </p:nvSpPr>
            <p:spPr>
              <a:xfrm>
                <a:off x="6151520" y="6297009"/>
                <a:ext cx="760199" cy="3219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sz="900" dirty="0" smtClean="0"/>
                  <a:t>0,0,0,0</a:t>
                </a:r>
                <a:endParaRPr lang="en-IN" sz="900" dirty="0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4511279" y="5391968"/>
                <a:ext cx="760199" cy="3219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sz="900" dirty="0" smtClean="0"/>
                  <a:t>0,0,0,1</a:t>
                </a:r>
                <a:endParaRPr lang="en-IN" sz="900" dirty="0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5492065" y="5391968"/>
                <a:ext cx="760199" cy="3219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sz="900" dirty="0" smtClean="0"/>
                  <a:t>0,0,1,0</a:t>
                </a:r>
                <a:endParaRPr lang="en-IN" sz="900" dirty="0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6676821" y="5381822"/>
                <a:ext cx="760199" cy="3219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sz="900" dirty="0" smtClean="0"/>
                  <a:t>0,1,0,0</a:t>
                </a:r>
                <a:endParaRPr lang="en-IN" sz="900" dirty="0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7773406" y="5389472"/>
                <a:ext cx="760199" cy="3219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sz="900" dirty="0" smtClean="0"/>
                  <a:t>1,0,0,0</a:t>
                </a:r>
                <a:endParaRPr lang="en-IN" sz="900" dirty="0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3894812" y="4272316"/>
                <a:ext cx="705756" cy="3004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sz="800" dirty="0" smtClean="0"/>
                  <a:t>0,1,0,1</a:t>
                </a:r>
                <a:endParaRPr lang="en-IN" sz="800" dirty="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4849927" y="4283922"/>
                <a:ext cx="705756" cy="3004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sz="800" dirty="0" smtClean="0"/>
                  <a:t>0,1,0,1</a:t>
                </a:r>
                <a:endParaRPr lang="en-IN" sz="800" dirty="0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5774472" y="4277456"/>
                <a:ext cx="705756" cy="3004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sz="800" dirty="0" smtClean="0"/>
                  <a:t>1,0,0,1</a:t>
                </a:r>
                <a:endParaRPr lang="en-IN" sz="800" dirty="0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6561817" y="4284502"/>
                <a:ext cx="760199" cy="3219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sz="900" dirty="0" smtClean="0"/>
                  <a:t>0,1,1,0</a:t>
                </a:r>
                <a:endParaRPr lang="en-IN" sz="900" dirty="0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7351216" y="4269901"/>
                <a:ext cx="760199" cy="3219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sz="900" dirty="0" smtClean="0"/>
                  <a:t>1,0,1,0</a:t>
                </a:r>
                <a:endParaRPr lang="en-IN" sz="900" dirty="0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8185692" y="4273191"/>
                <a:ext cx="760199" cy="3219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sz="900" dirty="0" smtClean="0"/>
                  <a:t>1,1,0,0</a:t>
                </a:r>
                <a:endParaRPr lang="en-IN" sz="900" dirty="0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4608174" y="3130280"/>
                <a:ext cx="705756" cy="3004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sz="800" dirty="0" smtClean="0"/>
                  <a:t>0,1,1,1</a:t>
                </a:r>
                <a:endParaRPr lang="en-IN" sz="800" dirty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5624642" y="3115002"/>
                <a:ext cx="705756" cy="3004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sz="800" dirty="0" smtClean="0"/>
                  <a:t>1,0,1,1</a:t>
                </a:r>
                <a:endParaRPr lang="en-IN" sz="800" dirty="0"/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6781607" y="3116039"/>
                <a:ext cx="705756" cy="3004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sz="800" dirty="0" smtClean="0"/>
                  <a:t>1,1,0,1</a:t>
                </a:r>
                <a:endParaRPr lang="en-IN" sz="800" dirty="0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7885292" y="3113630"/>
                <a:ext cx="705756" cy="3004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sz="800" dirty="0" smtClean="0"/>
                  <a:t>1,1,1,0</a:t>
                </a:r>
                <a:endParaRPr lang="en-IN" sz="800" dirty="0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6106454" y="2084262"/>
                <a:ext cx="705756" cy="3004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sz="800" dirty="0" smtClean="0"/>
                  <a:t>1,1,1,1</a:t>
                </a:r>
                <a:endParaRPr lang="en-IN" sz="800" dirty="0"/>
              </a:p>
            </p:txBody>
          </p:sp>
        </p:grpSp>
        <p:sp>
          <p:nvSpPr>
            <p:cNvPr id="2" name="TextBox 1"/>
            <p:cNvSpPr txBox="1"/>
            <p:nvPr/>
          </p:nvSpPr>
          <p:spPr>
            <a:xfrm>
              <a:off x="5493942" y="6039420"/>
              <a:ext cx="34445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dirty="0" smtClean="0">
                  <a:solidFill>
                    <a:srgbClr val="002060"/>
                  </a:solidFill>
                </a:rPr>
                <a:t>1-x</a:t>
              </a:r>
              <a:r>
                <a:rPr lang="en-IN" baseline="-25000" dirty="0" smtClean="0">
                  <a:solidFill>
                    <a:srgbClr val="002060"/>
                  </a:solidFill>
                </a:rPr>
                <a:t>i</a:t>
              </a:r>
              <a:r>
                <a:rPr lang="en-IN" dirty="0" smtClean="0">
                  <a:solidFill>
                    <a:srgbClr val="002060"/>
                  </a:solidFill>
                </a:rPr>
                <a:t> is selected; 0-x</a:t>
              </a:r>
              <a:r>
                <a:rPr lang="en-IN" baseline="-25000" dirty="0" smtClean="0">
                  <a:solidFill>
                    <a:srgbClr val="002060"/>
                  </a:solidFill>
                </a:rPr>
                <a:t>i</a:t>
              </a:r>
              <a:r>
                <a:rPr lang="en-IN" dirty="0" smtClean="0">
                  <a:solidFill>
                    <a:srgbClr val="002060"/>
                  </a:solidFill>
                </a:rPr>
                <a:t> is not selected</a:t>
              </a:r>
              <a:endParaRPr lang="en-IN" dirty="0">
                <a:solidFill>
                  <a:srgbClr val="002060"/>
                </a:solidFill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6050170" y="1976729"/>
              <a:ext cx="191013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200" dirty="0" smtClean="0">
                  <a:solidFill>
                    <a:srgbClr val="002060"/>
                  </a:solidFill>
                </a:rPr>
                <a:t>Four Features – x</a:t>
              </a:r>
              <a:r>
                <a:rPr lang="en-IN" sz="1200" baseline="-25000" dirty="0" smtClean="0">
                  <a:solidFill>
                    <a:srgbClr val="002060"/>
                  </a:solidFill>
                </a:rPr>
                <a:t>1</a:t>
              </a:r>
              <a:r>
                <a:rPr lang="en-IN" sz="1200" dirty="0" smtClean="0">
                  <a:solidFill>
                    <a:srgbClr val="002060"/>
                  </a:solidFill>
                </a:rPr>
                <a:t>, x</a:t>
              </a:r>
              <a:r>
                <a:rPr lang="en-IN" sz="1200" baseline="-25000" dirty="0" smtClean="0">
                  <a:solidFill>
                    <a:srgbClr val="002060"/>
                  </a:solidFill>
                </a:rPr>
                <a:t>2</a:t>
              </a:r>
              <a:r>
                <a:rPr lang="en-IN" sz="1200" dirty="0" smtClean="0">
                  <a:solidFill>
                    <a:srgbClr val="002060"/>
                  </a:solidFill>
                </a:rPr>
                <a:t>, x</a:t>
              </a:r>
              <a:r>
                <a:rPr lang="en-IN" sz="1200" baseline="-25000" dirty="0" smtClean="0">
                  <a:solidFill>
                    <a:srgbClr val="002060"/>
                  </a:solidFill>
                </a:rPr>
                <a:t>3</a:t>
              </a:r>
              <a:r>
                <a:rPr lang="en-IN" sz="1200" dirty="0" smtClean="0">
                  <a:solidFill>
                    <a:srgbClr val="002060"/>
                  </a:solidFill>
                </a:rPr>
                <a:t>, x</a:t>
              </a:r>
              <a:r>
                <a:rPr lang="en-IN" sz="1200" baseline="-25000" dirty="0" smtClean="0">
                  <a:solidFill>
                    <a:srgbClr val="002060"/>
                  </a:solidFill>
                </a:rPr>
                <a:t>4</a:t>
              </a:r>
              <a:endParaRPr lang="en-IN" sz="1200" baseline="-25000" dirty="0">
                <a:solidFill>
                  <a:srgbClr val="00206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24310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380470" y="694910"/>
            <a:ext cx="7989752" cy="843960"/>
          </a:xfrm>
        </p:spPr>
        <p:txBody>
          <a:bodyPr/>
          <a:lstStyle/>
          <a:p>
            <a:r>
              <a:rPr lang="en-US" altLang="en-US" sz="4000" b="1" dirty="0" smtClean="0"/>
              <a:t>Naïve Search</a:t>
            </a:r>
          </a:p>
        </p:txBody>
      </p:sp>
      <p:sp>
        <p:nvSpPr>
          <p:cNvPr id="28675" name="Text Placeholder 2"/>
          <p:cNvSpPr>
            <a:spLocks noGrp="1"/>
          </p:cNvSpPr>
          <p:nvPr>
            <p:ph type="body" sz="half" idx="4294967295"/>
          </p:nvPr>
        </p:nvSpPr>
        <p:spPr>
          <a:xfrm>
            <a:off x="488799" y="2100146"/>
            <a:ext cx="8001000" cy="41148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Sort the given </a:t>
            </a:r>
            <a:r>
              <a:rPr lang="en-US" altLang="en-US" sz="2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features in order of their probability of correct recognition.</a:t>
            </a:r>
          </a:p>
          <a:p>
            <a:pPr>
              <a:buFont typeface="Wingdings" panose="05000000000000000000" pitchFamily="2" charset="2"/>
              <a:buChar char="v"/>
            </a:pPr>
            <a:endParaRPr lang="en-US" alt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Select the top </a:t>
            </a:r>
            <a:r>
              <a:rPr lang="en-US" altLang="en-US" sz="2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features from this sorted list.</a:t>
            </a:r>
          </a:p>
          <a:p>
            <a:pPr>
              <a:buFont typeface="Wingdings" panose="05000000000000000000" pitchFamily="2" charset="2"/>
              <a:buChar char="v"/>
            </a:pPr>
            <a:endParaRPr lang="en-US" alt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Disadvantage</a:t>
            </a:r>
          </a:p>
          <a:p>
            <a:pPr lvl="1"/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Feature correlation is not considered.</a:t>
            </a:r>
          </a:p>
          <a:p>
            <a:pPr lvl="1"/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Best pair of features may not even contain the best individual feature.</a:t>
            </a:r>
          </a:p>
        </p:txBody>
      </p:sp>
    </p:spTree>
    <p:extLst>
      <p:ext uri="{BB962C8B-B14F-4D97-AF65-F5344CB8AC3E}">
        <p14:creationId xmlns:p14="http://schemas.microsoft.com/office/powerpoint/2010/main" val="4071056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Sequential forward selection (SFS)</a:t>
            </a:r>
            <a:br>
              <a:rPr lang="en-US" b="1" dirty="0" smtClean="0"/>
            </a:br>
            <a:r>
              <a:rPr lang="en-US" sz="3100" dirty="0" smtClean="0"/>
              <a:t>(heuristic search)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sz="half" idx="4294967295"/>
          </p:nvPr>
        </p:nvSpPr>
        <p:spPr>
          <a:xfrm>
            <a:off x="431180" y="2044754"/>
            <a:ext cx="5858108" cy="4259401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First, the best </a:t>
            </a:r>
            <a:r>
              <a:rPr lang="en-US" altLang="en-US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single</a:t>
            </a:r>
            <a:r>
              <a:rPr lang="en-US" altLang="en-US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feature is selected (i.e., using some criterion function).</a:t>
            </a:r>
          </a:p>
          <a:p>
            <a:pPr algn="just" eaLnBrk="1" hangingPunct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Then, </a:t>
            </a:r>
            <a:r>
              <a:rPr lang="en-US" altLang="en-US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pairs</a:t>
            </a:r>
            <a:r>
              <a:rPr lang="en-US" altLang="en-US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of features are formed using one of the remaining features and this best feature, and the best pair is selected.</a:t>
            </a:r>
          </a:p>
          <a:p>
            <a:pPr algn="just" eaLnBrk="1" hangingPunct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Next, </a:t>
            </a:r>
            <a:r>
              <a:rPr lang="en-US" altLang="en-US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triplets</a:t>
            </a:r>
            <a:r>
              <a:rPr lang="en-US" altLang="en-US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of features are formed using one of the remaining features and these two best features, and the best triplet is selected.</a:t>
            </a:r>
          </a:p>
          <a:p>
            <a:pPr algn="just" eaLnBrk="1" hangingPunct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This procedure continues until a predefined number of features are selected.</a:t>
            </a:r>
          </a:p>
        </p:txBody>
      </p:sp>
      <p:pic>
        <p:nvPicPr>
          <p:cNvPr id="2970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3380" y="2044755"/>
            <a:ext cx="2057400" cy="314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29702" name="TextBox 1"/>
          <p:cNvSpPr txBox="1">
            <a:spLocks noChangeArrowheads="1"/>
          </p:cNvSpPr>
          <p:nvPr/>
        </p:nvSpPr>
        <p:spPr bwMode="auto">
          <a:xfrm>
            <a:off x="6954062" y="5465133"/>
            <a:ext cx="14539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Abadi MT Condensed Light" pitchFamily="34" charset="0"/>
              </a:rPr>
              <a:t>SFS </a:t>
            </a:r>
            <a:r>
              <a:rPr lang="en-US" altLang="en-US" sz="1200" dirty="0" smtClean="0">
                <a:latin typeface="Abadi MT Condensed Light" pitchFamily="34" charset="0"/>
              </a:rPr>
              <a:t>performs best 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Abadi MT Condensed Light" pitchFamily="34" charset="0"/>
              </a:rPr>
              <a:t>when </a:t>
            </a:r>
            <a:r>
              <a:rPr lang="en-US" altLang="en-US" sz="1200" dirty="0">
                <a:latin typeface="Abadi MT Condensed Light" pitchFamily="34" charset="0"/>
              </a:rPr>
              <a:t>the </a:t>
            </a:r>
            <a:r>
              <a:rPr lang="en-US" altLang="en-US" sz="1200" dirty="0" smtClean="0">
                <a:latin typeface="Abadi MT Condensed Light" pitchFamily="34" charset="0"/>
              </a:rPr>
              <a:t>optimal 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Abadi MT Condensed Light" pitchFamily="34" charset="0"/>
              </a:rPr>
              <a:t>subset is </a:t>
            </a:r>
            <a:r>
              <a:rPr lang="en-US" altLang="en-US" sz="1200" dirty="0" smtClean="0">
                <a:solidFill>
                  <a:srgbClr val="FF0000"/>
                </a:solidFill>
                <a:latin typeface="Abadi MT Condensed Light" pitchFamily="34" charset="0"/>
              </a:rPr>
              <a:t>small</a:t>
            </a:r>
            <a:r>
              <a:rPr lang="en-US" altLang="en-US" sz="1200" dirty="0">
                <a:latin typeface="Abadi MT Condensed Light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5756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Sequential forward selection (SFS)</a:t>
            </a:r>
            <a:br>
              <a:rPr lang="en-US" b="1" dirty="0" smtClean="0"/>
            </a:br>
            <a:r>
              <a:rPr lang="en-US" sz="3100" dirty="0" smtClean="0"/>
              <a:t>(heuristic search)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601951" y="5880409"/>
            <a:ext cx="34163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{x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}	{x</a:t>
            </a:r>
            <a:r>
              <a:rPr lang="en-IN" sz="2400" baseline="-25000" dirty="0" smtClean="0"/>
              <a:t>2</a:t>
            </a:r>
            <a:r>
              <a:rPr lang="en-IN" sz="2400" dirty="0" smtClean="0"/>
              <a:t>}	{x</a:t>
            </a:r>
            <a:r>
              <a:rPr lang="en-IN" sz="2400" baseline="-25000" dirty="0" smtClean="0"/>
              <a:t>3</a:t>
            </a:r>
            <a:r>
              <a:rPr lang="en-IN" sz="2400" dirty="0" smtClean="0"/>
              <a:t>}	{x</a:t>
            </a:r>
            <a:r>
              <a:rPr lang="en-IN" sz="2400" baseline="-25000" dirty="0" smtClean="0"/>
              <a:t>4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cxnSp>
        <p:nvCxnSpPr>
          <p:cNvPr id="4" name="Straight Connector 3"/>
          <p:cNvCxnSpPr/>
          <p:nvPr/>
        </p:nvCxnSpPr>
        <p:spPr>
          <a:xfrm flipH="1" flipV="1">
            <a:off x="2832409" y="5151864"/>
            <a:ext cx="996176" cy="788019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 flipV="1">
            <a:off x="3828585" y="5040351"/>
            <a:ext cx="7435" cy="899532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3850888" y="5099824"/>
            <a:ext cx="877229" cy="84006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2430047" y="4638159"/>
            <a:ext cx="10243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2</a:t>
            </a:r>
            <a:r>
              <a:rPr lang="en-IN" sz="2400" dirty="0" smtClean="0"/>
              <a:t>,</a:t>
            </a:r>
            <a:r>
              <a:rPr lang="en-IN" sz="2400" dirty="0"/>
              <a:t> 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15" name="Rectangle 14"/>
          <p:cNvSpPr/>
          <p:nvPr/>
        </p:nvSpPr>
        <p:spPr>
          <a:xfrm>
            <a:off x="3527722" y="4563071"/>
            <a:ext cx="11092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2</a:t>
            </a:r>
            <a:r>
              <a:rPr lang="en-IN" sz="2400" dirty="0"/>
              <a:t> , 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3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16" name="Rectangle 15"/>
          <p:cNvSpPr/>
          <p:nvPr/>
        </p:nvSpPr>
        <p:spPr>
          <a:xfrm>
            <a:off x="4664810" y="4652281"/>
            <a:ext cx="11092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2</a:t>
            </a:r>
            <a:r>
              <a:rPr lang="en-IN" sz="2400" dirty="0"/>
              <a:t> , 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4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6296750" y="5887843"/>
            <a:ext cx="1940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J(x</a:t>
            </a:r>
            <a:r>
              <a:rPr lang="en-IN" baseline="-25000" dirty="0" smtClean="0"/>
              <a:t>2</a:t>
            </a:r>
            <a:r>
              <a:rPr lang="en-IN" dirty="0" smtClean="0"/>
              <a:t>)&gt;=J(x</a:t>
            </a:r>
            <a:r>
              <a:rPr lang="en-IN" baseline="-25000" dirty="0" smtClean="0"/>
              <a:t>i</a:t>
            </a:r>
            <a:r>
              <a:rPr lang="en-IN" dirty="0" smtClean="0"/>
              <a:t>); </a:t>
            </a:r>
            <a:r>
              <a:rPr lang="en-IN" dirty="0" err="1" smtClean="0"/>
              <a:t>i</a:t>
            </a:r>
            <a:r>
              <a:rPr lang="en-IN" dirty="0" smtClean="0"/>
              <a:t>=1,3,4</a:t>
            </a:r>
            <a:endParaRPr lang="en-IN" dirty="0"/>
          </a:p>
        </p:txBody>
      </p:sp>
      <p:sp>
        <p:nvSpPr>
          <p:cNvPr id="18" name="TextBox 17"/>
          <p:cNvSpPr txBox="1"/>
          <p:nvPr/>
        </p:nvSpPr>
        <p:spPr>
          <a:xfrm>
            <a:off x="6296750" y="4676143"/>
            <a:ext cx="2394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J(x</a:t>
            </a:r>
            <a:r>
              <a:rPr lang="en-IN" baseline="-25000" dirty="0" smtClean="0"/>
              <a:t>2</a:t>
            </a:r>
            <a:r>
              <a:rPr lang="en-IN" dirty="0" smtClean="0"/>
              <a:t>,</a:t>
            </a:r>
            <a:r>
              <a:rPr lang="en-IN" dirty="0"/>
              <a:t> </a:t>
            </a:r>
            <a:r>
              <a:rPr lang="en-IN" dirty="0" smtClean="0"/>
              <a:t>x</a:t>
            </a:r>
            <a:r>
              <a:rPr lang="en-IN" baseline="-25000" dirty="0" smtClean="0"/>
              <a:t>3</a:t>
            </a:r>
            <a:r>
              <a:rPr lang="en-IN" dirty="0" smtClean="0"/>
              <a:t>)&gt;=J(</a:t>
            </a:r>
            <a:r>
              <a:rPr lang="en-IN" dirty="0"/>
              <a:t>x</a:t>
            </a:r>
            <a:r>
              <a:rPr lang="en-IN" baseline="-25000" dirty="0"/>
              <a:t>2</a:t>
            </a:r>
            <a:r>
              <a:rPr lang="en-IN" dirty="0"/>
              <a:t>, </a:t>
            </a:r>
            <a:r>
              <a:rPr lang="en-IN" dirty="0" smtClean="0"/>
              <a:t>x</a:t>
            </a:r>
            <a:r>
              <a:rPr lang="en-IN" baseline="-25000" dirty="0" smtClean="0"/>
              <a:t>i</a:t>
            </a:r>
            <a:r>
              <a:rPr lang="en-IN" dirty="0" smtClean="0"/>
              <a:t>); </a:t>
            </a:r>
            <a:r>
              <a:rPr lang="en-IN" dirty="0" err="1" smtClean="0"/>
              <a:t>i</a:t>
            </a:r>
            <a:r>
              <a:rPr lang="en-IN" dirty="0" smtClean="0"/>
              <a:t>=1,4</a:t>
            </a:r>
            <a:endParaRPr lang="en-IN" dirty="0"/>
          </a:p>
        </p:txBody>
      </p:sp>
      <p:cxnSp>
        <p:nvCxnSpPr>
          <p:cNvPr id="13" name="Straight Connector 12"/>
          <p:cNvCxnSpPr>
            <a:stCxn id="15" idx="0"/>
          </p:cNvCxnSpPr>
          <p:nvPr/>
        </p:nvCxnSpPr>
        <p:spPr>
          <a:xfrm flipH="1" flipV="1">
            <a:off x="3527722" y="3731941"/>
            <a:ext cx="554639" cy="83113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5" idx="0"/>
          </p:cNvCxnSpPr>
          <p:nvPr/>
        </p:nvCxnSpPr>
        <p:spPr>
          <a:xfrm flipV="1">
            <a:off x="4082361" y="3731941"/>
            <a:ext cx="375764" cy="83113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4281277" y="3245733"/>
            <a:ext cx="15385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{x</a:t>
            </a:r>
            <a:r>
              <a:rPr lang="en-IN" sz="2400" baseline="-25000" dirty="0"/>
              <a:t>2</a:t>
            </a:r>
            <a:r>
              <a:rPr lang="en-IN" sz="2400" dirty="0"/>
              <a:t> , 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3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4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25" name="Rectangle 24"/>
          <p:cNvSpPr/>
          <p:nvPr/>
        </p:nvSpPr>
        <p:spPr>
          <a:xfrm>
            <a:off x="2787812" y="3265437"/>
            <a:ext cx="15962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{x</a:t>
            </a:r>
            <a:r>
              <a:rPr lang="en-IN" sz="2400" baseline="-25000" dirty="0"/>
              <a:t>2</a:t>
            </a:r>
            <a:r>
              <a:rPr lang="en-IN" sz="2400" dirty="0"/>
              <a:t> , 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3 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6115862" y="3245733"/>
            <a:ext cx="2522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J(x</a:t>
            </a:r>
            <a:r>
              <a:rPr lang="en-IN" baseline="-25000" dirty="0" smtClean="0"/>
              <a:t>2</a:t>
            </a:r>
            <a:r>
              <a:rPr lang="en-IN" dirty="0" smtClean="0"/>
              <a:t>,</a:t>
            </a:r>
            <a:r>
              <a:rPr lang="en-IN" dirty="0"/>
              <a:t> </a:t>
            </a:r>
            <a:r>
              <a:rPr lang="en-IN" dirty="0" smtClean="0"/>
              <a:t>x</a:t>
            </a:r>
            <a:r>
              <a:rPr lang="en-IN" baseline="-25000" dirty="0" smtClean="0"/>
              <a:t>3</a:t>
            </a:r>
            <a:r>
              <a:rPr lang="en-IN" dirty="0"/>
              <a:t> , x</a:t>
            </a:r>
            <a:r>
              <a:rPr lang="en-IN" baseline="-25000" dirty="0"/>
              <a:t>1</a:t>
            </a:r>
            <a:r>
              <a:rPr lang="en-IN" dirty="0" smtClean="0"/>
              <a:t>)&gt;=J(</a:t>
            </a:r>
            <a:r>
              <a:rPr lang="en-IN" dirty="0"/>
              <a:t>x</a:t>
            </a:r>
            <a:r>
              <a:rPr lang="en-IN" baseline="-25000" dirty="0"/>
              <a:t>2</a:t>
            </a:r>
            <a:r>
              <a:rPr lang="en-IN" dirty="0" smtClean="0"/>
              <a:t>,</a:t>
            </a:r>
            <a:r>
              <a:rPr lang="en-IN" dirty="0"/>
              <a:t> </a:t>
            </a:r>
            <a:r>
              <a:rPr lang="en-IN" dirty="0" smtClean="0"/>
              <a:t>x</a:t>
            </a:r>
            <a:r>
              <a:rPr lang="en-IN" baseline="-25000" dirty="0" smtClean="0"/>
              <a:t>3</a:t>
            </a:r>
            <a:r>
              <a:rPr lang="en-IN" dirty="0" smtClean="0"/>
              <a:t>, x</a:t>
            </a:r>
            <a:r>
              <a:rPr lang="en-IN" baseline="-25000" dirty="0" smtClean="0"/>
              <a:t>4</a:t>
            </a:r>
            <a:r>
              <a:rPr lang="en-IN" dirty="0" smtClean="0"/>
              <a:t>)</a:t>
            </a:r>
            <a:endParaRPr lang="en-IN" dirty="0"/>
          </a:p>
        </p:txBody>
      </p:sp>
      <p:cxnSp>
        <p:nvCxnSpPr>
          <p:cNvPr id="22" name="Straight Connector 21"/>
          <p:cNvCxnSpPr>
            <a:stCxn id="25" idx="0"/>
          </p:cNvCxnSpPr>
          <p:nvPr/>
        </p:nvCxnSpPr>
        <p:spPr>
          <a:xfrm flipH="1" flipV="1">
            <a:off x="3585947" y="2724990"/>
            <a:ext cx="1" cy="540447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2787812" y="2211285"/>
            <a:ext cx="18380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 smtClean="0"/>
              <a:t>{x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3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4</a:t>
            </a:r>
            <a:r>
              <a:rPr lang="en-IN" sz="2400" dirty="0" smtClean="0"/>
              <a:t>}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4081858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5" grpId="0"/>
      <p:bldP spid="16" grpId="0"/>
      <p:bldP spid="11" grpId="0"/>
      <p:bldP spid="18" grpId="0"/>
      <p:bldP spid="20" grpId="0"/>
      <p:bldP spid="25" grpId="0"/>
      <p:bldP spid="26" grpId="0"/>
      <p:bldP spid="2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687475"/>
            <a:ext cx="7989752" cy="815222"/>
          </a:xfrm>
        </p:spPr>
        <p:txBody>
          <a:bodyPr>
            <a:normAutofit/>
          </a:bodyPr>
          <a:lstStyle/>
          <a:p>
            <a:r>
              <a:rPr lang="en-IN" sz="4400" b="1" dirty="0" smtClean="0"/>
              <a:t>Illustration (SFS)</a:t>
            </a:r>
            <a:endParaRPr lang="en-IN" sz="4400" b="1" dirty="0"/>
          </a:p>
        </p:txBody>
      </p:sp>
      <p:grpSp>
        <p:nvGrpSpPr>
          <p:cNvPr id="5" name="Group 4"/>
          <p:cNvGrpSpPr/>
          <p:nvPr/>
        </p:nvGrpSpPr>
        <p:grpSpPr>
          <a:xfrm>
            <a:off x="1212229" y="1941336"/>
            <a:ext cx="5568220" cy="4786566"/>
            <a:chOff x="3921196" y="2001652"/>
            <a:chExt cx="4940308" cy="4689080"/>
          </a:xfrm>
        </p:grpSpPr>
        <p:grpSp>
          <p:nvGrpSpPr>
            <p:cNvPr id="8" name="Group 7"/>
            <p:cNvGrpSpPr/>
            <p:nvPr/>
          </p:nvGrpSpPr>
          <p:grpSpPr>
            <a:xfrm>
              <a:off x="3925232" y="2001652"/>
              <a:ext cx="4936272" cy="4689080"/>
              <a:chOff x="156118" y="1912442"/>
              <a:chExt cx="8686795" cy="4867499"/>
            </a:xfrm>
          </p:grpSpPr>
          <p:sp>
            <p:nvSpPr>
              <p:cNvPr id="25" name="Oval 24"/>
              <p:cNvSpPr/>
              <p:nvPr/>
            </p:nvSpPr>
            <p:spPr>
              <a:xfrm>
                <a:off x="4163122" y="6296722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1289825" y="5341438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3055435" y="5341437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5103537" y="5341436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7055001" y="5341435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156118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1818578" y="4200291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3458735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4956719" y="4215156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6304149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7802133" y="4200292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4085059" y="1912442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1434791" y="2986682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3200401" y="2986681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5248503" y="2986680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7199967" y="2986679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1" name="Straight Connector 40"/>
              <p:cNvCxnSpPr>
                <a:stCxn id="25" idx="0"/>
                <a:endCxn id="26" idx="4"/>
              </p:cNvCxnSpPr>
              <p:nvPr/>
            </p:nvCxnSpPr>
            <p:spPr>
              <a:xfrm flipH="1" flipV="1">
                <a:off x="1799064" y="5824657"/>
                <a:ext cx="2873297" cy="47206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>
                <a:stCxn id="25" idx="0"/>
                <a:endCxn id="27" idx="4"/>
              </p:cNvCxnSpPr>
              <p:nvPr/>
            </p:nvCxnSpPr>
            <p:spPr>
              <a:xfrm flipH="1" flipV="1">
                <a:off x="3564674" y="5824656"/>
                <a:ext cx="1107687" cy="47206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>
                <a:stCxn id="25" idx="0"/>
                <a:endCxn id="28" idx="4"/>
              </p:cNvCxnSpPr>
              <p:nvPr/>
            </p:nvCxnSpPr>
            <p:spPr>
              <a:xfrm flipV="1">
                <a:off x="4672361" y="5824655"/>
                <a:ext cx="940415" cy="47206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>
                <a:stCxn id="25" idx="0"/>
                <a:endCxn id="29" idx="4"/>
              </p:cNvCxnSpPr>
              <p:nvPr/>
            </p:nvCxnSpPr>
            <p:spPr>
              <a:xfrm flipV="1">
                <a:off x="4672361" y="5824654"/>
                <a:ext cx="2891879" cy="47206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>
                <a:stCxn id="26" idx="0"/>
              </p:cNvCxnSpPr>
              <p:nvPr/>
            </p:nvCxnSpPr>
            <p:spPr>
              <a:xfrm flipH="1" flipV="1">
                <a:off x="802888" y="4676076"/>
                <a:ext cx="996176" cy="66536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>
                <a:stCxn id="26" idx="0"/>
                <a:endCxn id="31" idx="4"/>
              </p:cNvCxnSpPr>
              <p:nvPr/>
            </p:nvCxnSpPr>
            <p:spPr>
              <a:xfrm flipV="1">
                <a:off x="1799064" y="4661211"/>
                <a:ext cx="539904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>
                <a:stCxn id="26" idx="0"/>
                <a:endCxn id="32" idx="4"/>
              </p:cNvCxnSpPr>
              <p:nvPr/>
            </p:nvCxnSpPr>
            <p:spPr>
              <a:xfrm flipV="1">
                <a:off x="1799064" y="4661210"/>
                <a:ext cx="2180061" cy="68022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>
                <a:stCxn id="26" idx="0"/>
                <a:endCxn id="33" idx="4"/>
              </p:cNvCxnSpPr>
              <p:nvPr/>
            </p:nvCxnSpPr>
            <p:spPr>
              <a:xfrm flipV="1">
                <a:off x="1799064" y="4676076"/>
                <a:ext cx="3678045" cy="66536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>
                <a:stCxn id="26" idx="0"/>
                <a:endCxn id="34" idx="4"/>
              </p:cNvCxnSpPr>
              <p:nvPr/>
            </p:nvCxnSpPr>
            <p:spPr>
              <a:xfrm flipV="1">
                <a:off x="1799064" y="4661210"/>
                <a:ext cx="5025475" cy="68022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>
                <a:stCxn id="26" idx="0"/>
                <a:endCxn id="35" idx="4"/>
              </p:cNvCxnSpPr>
              <p:nvPr/>
            </p:nvCxnSpPr>
            <p:spPr>
              <a:xfrm flipV="1">
                <a:off x="1799064" y="4661212"/>
                <a:ext cx="6523459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>
                <a:stCxn id="27" idx="0"/>
              </p:cNvCxnSpPr>
              <p:nvPr/>
            </p:nvCxnSpPr>
            <p:spPr>
              <a:xfrm flipH="1" flipV="1">
                <a:off x="802888" y="4676074"/>
                <a:ext cx="2761786" cy="66536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>
                <a:stCxn id="27" idx="0"/>
                <a:endCxn id="31" idx="4"/>
              </p:cNvCxnSpPr>
              <p:nvPr/>
            </p:nvCxnSpPr>
            <p:spPr>
              <a:xfrm flipH="1" flipV="1">
                <a:off x="2338968" y="4661211"/>
                <a:ext cx="1225706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>
                <a:stCxn id="27" idx="0"/>
                <a:endCxn id="32" idx="4"/>
              </p:cNvCxnSpPr>
              <p:nvPr/>
            </p:nvCxnSpPr>
            <p:spPr>
              <a:xfrm flipV="1">
                <a:off x="3564674" y="4661210"/>
                <a:ext cx="414451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>
                <a:stCxn id="27" idx="0"/>
                <a:endCxn id="33" idx="4"/>
              </p:cNvCxnSpPr>
              <p:nvPr/>
            </p:nvCxnSpPr>
            <p:spPr>
              <a:xfrm flipV="1">
                <a:off x="3564674" y="4676076"/>
                <a:ext cx="1912435" cy="66536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>
                <a:stCxn id="27" idx="0"/>
                <a:endCxn id="34" idx="4"/>
              </p:cNvCxnSpPr>
              <p:nvPr/>
            </p:nvCxnSpPr>
            <p:spPr>
              <a:xfrm flipV="1">
                <a:off x="3564674" y="4661210"/>
                <a:ext cx="3259865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>
                <a:stCxn id="27" idx="0"/>
                <a:endCxn id="35" idx="4"/>
              </p:cNvCxnSpPr>
              <p:nvPr/>
            </p:nvCxnSpPr>
            <p:spPr>
              <a:xfrm flipV="1">
                <a:off x="3564674" y="4661212"/>
                <a:ext cx="4757849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>
                <a:stCxn id="28" idx="0"/>
              </p:cNvCxnSpPr>
              <p:nvPr/>
            </p:nvCxnSpPr>
            <p:spPr>
              <a:xfrm flipH="1" flipV="1">
                <a:off x="821470" y="4668644"/>
                <a:ext cx="4791306" cy="6727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>
                <a:stCxn id="28" idx="0"/>
                <a:endCxn id="31" idx="4"/>
              </p:cNvCxnSpPr>
              <p:nvPr/>
            </p:nvCxnSpPr>
            <p:spPr>
              <a:xfrm flipH="1" flipV="1">
                <a:off x="2338968" y="4661211"/>
                <a:ext cx="3273808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>
                <a:stCxn id="28" idx="0"/>
                <a:endCxn id="32" idx="4"/>
              </p:cNvCxnSpPr>
              <p:nvPr/>
            </p:nvCxnSpPr>
            <p:spPr>
              <a:xfrm flipH="1" flipV="1">
                <a:off x="3979125" y="4661210"/>
                <a:ext cx="1633651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>
                <a:stCxn id="28" idx="0"/>
                <a:endCxn id="33" idx="4"/>
              </p:cNvCxnSpPr>
              <p:nvPr/>
            </p:nvCxnSpPr>
            <p:spPr>
              <a:xfrm flipH="1" flipV="1">
                <a:off x="5477109" y="4676076"/>
                <a:ext cx="135667" cy="66536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>
                <a:stCxn id="28" idx="0"/>
                <a:endCxn id="34" idx="4"/>
              </p:cNvCxnSpPr>
              <p:nvPr/>
            </p:nvCxnSpPr>
            <p:spPr>
              <a:xfrm flipV="1">
                <a:off x="5612776" y="4661210"/>
                <a:ext cx="1211763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>
                <a:stCxn id="28" idx="0"/>
                <a:endCxn id="35" idx="4"/>
              </p:cNvCxnSpPr>
              <p:nvPr/>
            </p:nvCxnSpPr>
            <p:spPr>
              <a:xfrm flipV="1">
                <a:off x="5612776" y="4661212"/>
                <a:ext cx="2709747" cy="68022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>
                <a:stCxn id="29" idx="0"/>
              </p:cNvCxnSpPr>
              <p:nvPr/>
            </p:nvCxnSpPr>
            <p:spPr>
              <a:xfrm flipH="1" flipV="1">
                <a:off x="802424" y="4661209"/>
                <a:ext cx="6761816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>
                <a:stCxn id="29" idx="0"/>
                <a:endCxn id="31" idx="4"/>
              </p:cNvCxnSpPr>
              <p:nvPr/>
            </p:nvCxnSpPr>
            <p:spPr>
              <a:xfrm flipH="1" flipV="1">
                <a:off x="2338968" y="4661211"/>
                <a:ext cx="5225272" cy="68022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>
                <a:stCxn id="29" idx="0"/>
                <a:endCxn id="32" idx="4"/>
              </p:cNvCxnSpPr>
              <p:nvPr/>
            </p:nvCxnSpPr>
            <p:spPr>
              <a:xfrm flipH="1" flipV="1">
                <a:off x="3979125" y="4661210"/>
                <a:ext cx="3585115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>
                <a:stCxn id="29" idx="0"/>
                <a:endCxn id="33" idx="4"/>
              </p:cNvCxnSpPr>
              <p:nvPr/>
            </p:nvCxnSpPr>
            <p:spPr>
              <a:xfrm flipH="1" flipV="1">
                <a:off x="5477109" y="4676076"/>
                <a:ext cx="2087131" cy="66535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>
                <a:stCxn id="29" idx="0"/>
                <a:endCxn id="34" idx="4"/>
              </p:cNvCxnSpPr>
              <p:nvPr/>
            </p:nvCxnSpPr>
            <p:spPr>
              <a:xfrm flipH="1" flipV="1">
                <a:off x="6824539" y="4661210"/>
                <a:ext cx="739701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>
                <a:stCxn id="29" idx="0"/>
                <a:endCxn id="35" idx="4"/>
              </p:cNvCxnSpPr>
              <p:nvPr/>
            </p:nvCxnSpPr>
            <p:spPr>
              <a:xfrm flipV="1">
                <a:off x="7564240" y="4661212"/>
                <a:ext cx="758283" cy="68022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>
                <a:stCxn id="30" idx="0"/>
                <a:endCxn id="37" idx="4"/>
              </p:cNvCxnSpPr>
              <p:nvPr/>
            </p:nvCxnSpPr>
            <p:spPr>
              <a:xfrm flipV="1">
                <a:off x="676508" y="3469901"/>
                <a:ext cx="1267522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>
                <a:stCxn id="30" idx="0"/>
                <a:endCxn id="38" idx="4"/>
              </p:cNvCxnSpPr>
              <p:nvPr/>
            </p:nvCxnSpPr>
            <p:spPr>
              <a:xfrm flipV="1">
                <a:off x="676508" y="3469900"/>
                <a:ext cx="3033132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>
                <a:stCxn id="30" idx="0"/>
                <a:endCxn id="39" idx="4"/>
              </p:cNvCxnSpPr>
              <p:nvPr/>
            </p:nvCxnSpPr>
            <p:spPr>
              <a:xfrm flipV="1">
                <a:off x="676508" y="3469899"/>
                <a:ext cx="5081234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>
                <a:stCxn id="30" idx="0"/>
                <a:endCxn id="40" idx="4"/>
              </p:cNvCxnSpPr>
              <p:nvPr/>
            </p:nvCxnSpPr>
            <p:spPr>
              <a:xfrm flipV="1">
                <a:off x="676508" y="3469898"/>
                <a:ext cx="7032698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>
                <a:stCxn id="31" idx="0"/>
                <a:endCxn id="37" idx="4"/>
              </p:cNvCxnSpPr>
              <p:nvPr/>
            </p:nvCxnSpPr>
            <p:spPr>
              <a:xfrm flipH="1" flipV="1">
                <a:off x="1944030" y="3469901"/>
                <a:ext cx="394938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>
                <a:stCxn id="31" idx="0"/>
                <a:endCxn id="38" idx="4"/>
              </p:cNvCxnSpPr>
              <p:nvPr/>
            </p:nvCxnSpPr>
            <p:spPr>
              <a:xfrm flipV="1">
                <a:off x="2338968" y="3469900"/>
                <a:ext cx="1370672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>
                <a:stCxn id="31" idx="0"/>
                <a:endCxn id="39" idx="4"/>
              </p:cNvCxnSpPr>
              <p:nvPr/>
            </p:nvCxnSpPr>
            <p:spPr>
              <a:xfrm flipV="1">
                <a:off x="2338968" y="3469899"/>
                <a:ext cx="3418774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>
                <a:stCxn id="31" idx="0"/>
                <a:endCxn id="40" idx="4"/>
              </p:cNvCxnSpPr>
              <p:nvPr/>
            </p:nvCxnSpPr>
            <p:spPr>
              <a:xfrm flipV="1">
                <a:off x="2338968" y="3469898"/>
                <a:ext cx="5370238" cy="73039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>
                <a:stCxn id="32" idx="0"/>
                <a:endCxn id="37" idx="4"/>
              </p:cNvCxnSpPr>
              <p:nvPr/>
            </p:nvCxnSpPr>
            <p:spPr>
              <a:xfrm flipH="1" flipV="1">
                <a:off x="1944030" y="3469901"/>
                <a:ext cx="2035095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>
                <a:stCxn id="32" idx="0"/>
                <a:endCxn id="38" idx="4"/>
              </p:cNvCxnSpPr>
              <p:nvPr/>
            </p:nvCxnSpPr>
            <p:spPr>
              <a:xfrm flipH="1" flipV="1">
                <a:off x="3709640" y="3469900"/>
                <a:ext cx="269485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>
                <a:stCxn id="32" idx="0"/>
                <a:endCxn id="39" idx="4"/>
              </p:cNvCxnSpPr>
              <p:nvPr/>
            </p:nvCxnSpPr>
            <p:spPr>
              <a:xfrm flipV="1">
                <a:off x="3979125" y="3469899"/>
                <a:ext cx="1778617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>
                <a:stCxn id="32" idx="0"/>
                <a:endCxn id="40" idx="4"/>
              </p:cNvCxnSpPr>
              <p:nvPr/>
            </p:nvCxnSpPr>
            <p:spPr>
              <a:xfrm flipV="1">
                <a:off x="3979125" y="3469898"/>
                <a:ext cx="3730081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>
                <a:stCxn id="33" idx="0"/>
                <a:endCxn id="38" idx="4"/>
              </p:cNvCxnSpPr>
              <p:nvPr/>
            </p:nvCxnSpPr>
            <p:spPr>
              <a:xfrm flipH="1" flipV="1">
                <a:off x="3709640" y="3469900"/>
                <a:ext cx="1767469" cy="74525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>
                <a:stCxn id="33" idx="0"/>
                <a:endCxn id="37" idx="4"/>
              </p:cNvCxnSpPr>
              <p:nvPr/>
            </p:nvCxnSpPr>
            <p:spPr>
              <a:xfrm flipH="1" flipV="1">
                <a:off x="1944030" y="3469901"/>
                <a:ext cx="3533079" cy="74525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>
                <a:stCxn id="33" idx="0"/>
                <a:endCxn id="39" idx="4"/>
              </p:cNvCxnSpPr>
              <p:nvPr/>
            </p:nvCxnSpPr>
            <p:spPr>
              <a:xfrm flipV="1">
                <a:off x="5477109" y="3469899"/>
                <a:ext cx="280633" cy="74525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>
                <a:stCxn id="33" idx="0"/>
                <a:endCxn id="40" idx="4"/>
              </p:cNvCxnSpPr>
              <p:nvPr/>
            </p:nvCxnSpPr>
            <p:spPr>
              <a:xfrm flipV="1">
                <a:off x="5477109" y="3469898"/>
                <a:ext cx="2232097" cy="74525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>
                <a:stCxn id="34" idx="0"/>
                <a:endCxn id="37" idx="4"/>
              </p:cNvCxnSpPr>
              <p:nvPr/>
            </p:nvCxnSpPr>
            <p:spPr>
              <a:xfrm flipH="1" flipV="1">
                <a:off x="1944030" y="3469901"/>
                <a:ext cx="4880509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>
                <a:stCxn id="34" idx="0"/>
                <a:endCxn id="38" idx="4"/>
              </p:cNvCxnSpPr>
              <p:nvPr/>
            </p:nvCxnSpPr>
            <p:spPr>
              <a:xfrm flipH="1" flipV="1">
                <a:off x="3709640" y="3469900"/>
                <a:ext cx="3114899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>
                <a:stCxn id="34" idx="0"/>
                <a:endCxn id="39" idx="4"/>
              </p:cNvCxnSpPr>
              <p:nvPr/>
            </p:nvCxnSpPr>
            <p:spPr>
              <a:xfrm flipH="1" flipV="1">
                <a:off x="5757742" y="3469899"/>
                <a:ext cx="1066797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>
                <a:stCxn id="34" idx="0"/>
                <a:endCxn id="40" idx="4"/>
              </p:cNvCxnSpPr>
              <p:nvPr/>
            </p:nvCxnSpPr>
            <p:spPr>
              <a:xfrm flipV="1">
                <a:off x="6824539" y="3469898"/>
                <a:ext cx="884667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>
                <a:stCxn id="35" idx="0"/>
                <a:endCxn id="37" idx="4"/>
              </p:cNvCxnSpPr>
              <p:nvPr/>
            </p:nvCxnSpPr>
            <p:spPr>
              <a:xfrm flipH="1" flipV="1">
                <a:off x="1944030" y="3469901"/>
                <a:ext cx="6378493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>
                <a:stCxn id="35" idx="0"/>
                <a:endCxn id="38" idx="4"/>
              </p:cNvCxnSpPr>
              <p:nvPr/>
            </p:nvCxnSpPr>
            <p:spPr>
              <a:xfrm flipH="1" flipV="1">
                <a:off x="3709640" y="3469900"/>
                <a:ext cx="4612883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>
                <a:stCxn id="35" idx="0"/>
                <a:endCxn id="39" idx="4"/>
              </p:cNvCxnSpPr>
              <p:nvPr/>
            </p:nvCxnSpPr>
            <p:spPr>
              <a:xfrm flipH="1" flipV="1">
                <a:off x="5757742" y="3469899"/>
                <a:ext cx="2564781" cy="73039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>
                <a:stCxn id="35" idx="0"/>
                <a:endCxn id="40" idx="4"/>
              </p:cNvCxnSpPr>
              <p:nvPr/>
            </p:nvCxnSpPr>
            <p:spPr>
              <a:xfrm flipH="1" flipV="1">
                <a:off x="7709206" y="3469898"/>
                <a:ext cx="613317" cy="73039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>
                <a:stCxn id="37" idx="0"/>
                <a:endCxn id="36" idx="4"/>
              </p:cNvCxnSpPr>
              <p:nvPr/>
            </p:nvCxnSpPr>
            <p:spPr>
              <a:xfrm flipV="1">
                <a:off x="1944030" y="2395661"/>
                <a:ext cx="2650268" cy="59102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>
                <a:stCxn id="38" idx="0"/>
                <a:endCxn id="36" idx="4"/>
              </p:cNvCxnSpPr>
              <p:nvPr/>
            </p:nvCxnSpPr>
            <p:spPr>
              <a:xfrm flipV="1">
                <a:off x="3709640" y="2395661"/>
                <a:ext cx="884658" cy="59102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>
                <a:stCxn id="39" idx="0"/>
                <a:endCxn id="36" idx="4"/>
              </p:cNvCxnSpPr>
              <p:nvPr/>
            </p:nvCxnSpPr>
            <p:spPr>
              <a:xfrm flipH="1" flipV="1">
                <a:off x="4594298" y="2395661"/>
                <a:ext cx="1163444" cy="59101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>
                <a:stCxn id="40" idx="0"/>
                <a:endCxn id="36" idx="4"/>
              </p:cNvCxnSpPr>
              <p:nvPr/>
            </p:nvCxnSpPr>
            <p:spPr>
              <a:xfrm flipH="1" flipV="1">
                <a:off x="4594298" y="2395661"/>
                <a:ext cx="3114908" cy="59101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</p:grpSp>
        <p:sp>
          <p:nvSpPr>
            <p:cNvPr id="9" name="TextBox 8"/>
            <p:cNvSpPr txBox="1"/>
            <p:nvPr/>
          </p:nvSpPr>
          <p:spPr>
            <a:xfrm>
              <a:off x="6211771" y="6315460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0,0,0,0</a:t>
              </a:r>
              <a:endParaRPr lang="en-IN" sz="14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550021" y="5407923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0,0,0,1</a:t>
              </a:r>
              <a:endParaRPr lang="en-IN" sz="14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572769" y="5409028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0,0,1,0</a:t>
              </a:r>
              <a:endParaRPr lang="en-IN" sz="14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735906" y="5407617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0,1,0,0</a:t>
              </a:r>
              <a:endParaRPr lang="en-IN" sz="14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840352" y="5395188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1,0,0,0</a:t>
              </a:r>
              <a:endParaRPr lang="en-IN" sz="14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921196" y="428902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0,1,0,1</a:t>
              </a:r>
              <a:endParaRPr lang="en-IN" sz="1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876309" y="429163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0,1,0,1</a:t>
              </a:r>
              <a:endParaRPr lang="en-IN" sz="14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794259" y="4285169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1,0,0,1</a:t>
              </a:r>
              <a:endParaRPr lang="en-IN" sz="1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660752" y="4301210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0,1,1,0</a:t>
              </a:r>
              <a:endParaRPr lang="en-IN" sz="14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397730" y="4287581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1,0,1,0</a:t>
              </a:r>
              <a:endParaRPr lang="en-IN" sz="14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269270" y="428875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1,1,0,0</a:t>
              </a:r>
              <a:endParaRPr lang="en-IN" sz="1400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647190" y="3111909"/>
              <a:ext cx="589091" cy="4292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0,1,1,1</a:t>
              </a:r>
              <a:endParaRPr lang="en-IN" sz="14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638087" y="3098060"/>
              <a:ext cx="647402" cy="4721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600" dirty="0" smtClean="0"/>
                <a:t>1,0,1,1</a:t>
              </a:r>
              <a:endParaRPr lang="en-IN" sz="16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818423" y="3119340"/>
              <a:ext cx="589091" cy="4292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1,1,0,1</a:t>
              </a:r>
              <a:endParaRPr lang="en-IN" sz="14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918269" y="3123056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1,1,1,0</a:t>
              </a:r>
              <a:endParaRPr lang="en-IN" sz="14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158057" y="2061337"/>
              <a:ext cx="589091" cy="4292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sz="1400" dirty="0" smtClean="0"/>
                <a:t>1,1,1,1</a:t>
              </a:r>
              <a:endParaRPr lang="en-IN" sz="1400" dirty="0"/>
            </a:p>
          </p:txBody>
        </p:sp>
      </p:grpSp>
      <p:sp>
        <p:nvSpPr>
          <p:cNvPr id="97" name="TextBox 96"/>
          <p:cNvSpPr txBox="1"/>
          <p:nvPr/>
        </p:nvSpPr>
        <p:spPr>
          <a:xfrm>
            <a:off x="6616476" y="1941336"/>
            <a:ext cx="20862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 smtClean="0">
                <a:solidFill>
                  <a:srgbClr val="002060"/>
                </a:solidFill>
              </a:rPr>
              <a:t>Four Features – x</a:t>
            </a:r>
            <a:r>
              <a:rPr lang="en-IN" sz="1200" baseline="-25000" dirty="0" smtClean="0">
                <a:solidFill>
                  <a:srgbClr val="002060"/>
                </a:solidFill>
              </a:rPr>
              <a:t>1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2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3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4</a:t>
            </a:r>
            <a:endParaRPr lang="en-IN" sz="1200" baseline="-25000" dirty="0">
              <a:solidFill>
                <a:srgbClr val="002060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6444786" y="2222624"/>
            <a:ext cx="23371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 smtClean="0">
                <a:solidFill>
                  <a:srgbClr val="002060"/>
                </a:solidFill>
              </a:rPr>
              <a:t>1-x</a:t>
            </a:r>
            <a:r>
              <a:rPr lang="en-IN" sz="1200" baseline="-25000" dirty="0" smtClean="0">
                <a:solidFill>
                  <a:srgbClr val="002060"/>
                </a:solidFill>
              </a:rPr>
              <a:t>i</a:t>
            </a:r>
            <a:r>
              <a:rPr lang="en-IN" sz="1200" dirty="0" smtClean="0">
                <a:solidFill>
                  <a:srgbClr val="002060"/>
                </a:solidFill>
              </a:rPr>
              <a:t> is selected; 0-x</a:t>
            </a:r>
            <a:r>
              <a:rPr lang="en-IN" sz="1200" baseline="-25000" dirty="0" smtClean="0">
                <a:solidFill>
                  <a:srgbClr val="002060"/>
                </a:solidFill>
              </a:rPr>
              <a:t>i</a:t>
            </a:r>
            <a:r>
              <a:rPr lang="en-IN" sz="1200" dirty="0" smtClean="0">
                <a:solidFill>
                  <a:srgbClr val="002060"/>
                </a:solidFill>
              </a:rPr>
              <a:t> is not selected</a:t>
            </a:r>
            <a:endParaRPr lang="en-IN" sz="1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6324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687475"/>
            <a:ext cx="7989752" cy="815222"/>
          </a:xfrm>
        </p:spPr>
        <p:txBody>
          <a:bodyPr>
            <a:normAutofit/>
          </a:bodyPr>
          <a:lstStyle/>
          <a:p>
            <a:r>
              <a:rPr lang="en-IN" sz="4400" b="1" dirty="0" smtClean="0"/>
              <a:t>Illustration (</a:t>
            </a:r>
            <a:r>
              <a:rPr lang="en-IN" sz="4400" b="1" dirty="0"/>
              <a:t>SFS)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212229" y="1941336"/>
            <a:ext cx="5568220" cy="4786566"/>
            <a:chOff x="3921196" y="2001652"/>
            <a:chExt cx="4940308" cy="4689080"/>
          </a:xfrm>
        </p:grpSpPr>
        <p:grpSp>
          <p:nvGrpSpPr>
            <p:cNvPr id="8" name="Group 7"/>
            <p:cNvGrpSpPr/>
            <p:nvPr/>
          </p:nvGrpSpPr>
          <p:grpSpPr>
            <a:xfrm>
              <a:off x="3925232" y="2001652"/>
              <a:ext cx="4936272" cy="4689080"/>
              <a:chOff x="156118" y="1912442"/>
              <a:chExt cx="8686795" cy="4867499"/>
            </a:xfrm>
          </p:grpSpPr>
          <p:sp>
            <p:nvSpPr>
              <p:cNvPr id="25" name="Oval 24"/>
              <p:cNvSpPr/>
              <p:nvPr/>
            </p:nvSpPr>
            <p:spPr>
              <a:xfrm>
                <a:off x="4163122" y="6296722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1289825" y="5341438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3055435" y="5341437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5103537" y="5341436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7055001" y="5341435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156118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1818578" y="4200291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3458735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4956719" y="4215156"/>
                <a:ext cx="1040780" cy="460920"/>
              </a:xfrm>
              <a:prstGeom prst="ellipse">
                <a:avLst/>
              </a:prstGeom>
              <a:noFill/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6304149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7802133" y="4200292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4085059" y="1912442"/>
                <a:ext cx="1018478" cy="483219"/>
              </a:xfrm>
              <a:prstGeom prst="ellipse">
                <a:avLst/>
              </a:prstGeom>
              <a:noFill/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1434791" y="2986682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3200401" y="2986681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5248503" y="2986680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7199967" y="2986679"/>
                <a:ext cx="1018478" cy="483219"/>
              </a:xfrm>
              <a:prstGeom prst="ellipse">
                <a:avLst/>
              </a:prstGeom>
              <a:noFill/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1" name="Straight Connector 40"/>
              <p:cNvCxnSpPr>
                <a:stCxn id="25" idx="0"/>
                <a:endCxn id="26" idx="4"/>
              </p:cNvCxnSpPr>
              <p:nvPr/>
            </p:nvCxnSpPr>
            <p:spPr>
              <a:xfrm flipH="1" flipV="1">
                <a:off x="1799064" y="5824657"/>
                <a:ext cx="2873297" cy="47206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>
                <a:stCxn id="25" idx="0"/>
                <a:endCxn id="27" idx="4"/>
              </p:cNvCxnSpPr>
              <p:nvPr/>
            </p:nvCxnSpPr>
            <p:spPr>
              <a:xfrm flipH="1" flipV="1">
                <a:off x="3564674" y="5824656"/>
                <a:ext cx="1107687" cy="472066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>
                <a:stCxn id="25" idx="0"/>
                <a:endCxn id="28" idx="4"/>
              </p:cNvCxnSpPr>
              <p:nvPr/>
            </p:nvCxnSpPr>
            <p:spPr>
              <a:xfrm flipV="1">
                <a:off x="4672361" y="5824655"/>
                <a:ext cx="940415" cy="47206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>
                <a:stCxn id="25" idx="0"/>
                <a:endCxn id="29" idx="4"/>
              </p:cNvCxnSpPr>
              <p:nvPr/>
            </p:nvCxnSpPr>
            <p:spPr>
              <a:xfrm flipV="1">
                <a:off x="4672361" y="5824654"/>
                <a:ext cx="2891879" cy="47206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>
                <a:stCxn id="26" idx="0"/>
              </p:cNvCxnSpPr>
              <p:nvPr/>
            </p:nvCxnSpPr>
            <p:spPr>
              <a:xfrm flipH="1" flipV="1">
                <a:off x="802888" y="4676076"/>
                <a:ext cx="996176" cy="66536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>
                <a:stCxn id="26" idx="0"/>
                <a:endCxn id="31" idx="4"/>
              </p:cNvCxnSpPr>
              <p:nvPr/>
            </p:nvCxnSpPr>
            <p:spPr>
              <a:xfrm flipV="1">
                <a:off x="1799064" y="4661211"/>
                <a:ext cx="539904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>
                <a:stCxn id="26" idx="0"/>
                <a:endCxn id="32" idx="4"/>
              </p:cNvCxnSpPr>
              <p:nvPr/>
            </p:nvCxnSpPr>
            <p:spPr>
              <a:xfrm flipV="1">
                <a:off x="1799064" y="4661210"/>
                <a:ext cx="2180061" cy="68022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>
                <a:stCxn id="26" idx="0"/>
                <a:endCxn id="33" idx="4"/>
              </p:cNvCxnSpPr>
              <p:nvPr/>
            </p:nvCxnSpPr>
            <p:spPr>
              <a:xfrm flipV="1">
                <a:off x="1799064" y="4676076"/>
                <a:ext cx="3678045" cy="66536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>
                <a:stCxn id="26" idx="0"/>
                <a:endCxn id="34" idx="4"/>
              </p:cNvCxnSpPr>
              <p:nvPr/>
            </p:nvCxnSpPr>
            <p:spPr>
              <a:xfrm flipV="1">
                <a:off x="1799064" y="4661210"/>
                <a:ext cx="5025475" cy="68022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>
                <a:stCxn id="26" idx="0"/>
                <a:endCxn id="35" idx="4"/>
              </p:cNvCxnSpPr>
              <p:nvPr/>
            </p:nvCxnSpPr>
            <p:spPr>
              <a:xfrm flipV="1">
                <a:off x="1799064" y="4661212"/>
                <a:ext cx="6523459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>
                <a:stCxn id="27" idx="0"/>
              </p:cNvCxnSpPr>
              <p:nvPr/>
            </p:nvCxnSpPr>
            <p:spPr>
              <a:xfrm flipH="1" flipV="1">
                <a:off x="802888" y="4676074"/>
                <a:ext cx="2761786" cy="66536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>
                <a:stCxn id="27" idx="0"/>
                <a:endCxn id="31" idx="4"/>
              </p:cNvCxnSpPr>
              <p:nvPr/>
            </p:nvCxnSpPr>
            <p:spPr>
              <a:xfrm flipH="1" flipV="1">
                <a:off x="2338968" y="4661211"/>
                <a:ext cx="1225706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>
                <a:stCxn id="27" idx="0"/>
                <a:endCxn id="32" idx="4"/>
              </p:cNvCxnSpPr>
              <p:nvPr/>
            </p:nvCxnSpPr>
            <p:spPr>
              <a:xfrm flipV="1">
                <a:off x="3564674" y="4661210"/>
                <a:ext cx="414451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>
                <a:stCxn id="27" idx="0"/>
                <a:endCxn id="33" idx="4"/>
              </p:cNvCxnSpPr>
              <p:nvPr/>
            </p:nvCxnSpPr>
            <p:spPr>
              <a:xfrm flipV="1">
                <a:off x="3564674" y="4676076"/>
                <a:ext cx="1912435" cy="665361"/>
              </a:xfrm>
              <a:prstGeom prst="line">
                <a:avLst/>
              </a:prstGeom>
              <a:ln>
                <a:solidFill>
                  <a:schemeClr val="accent3"/>
                </a:solidFill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>
                <a:stCxn id="27" idx="0"/>
                <a:endCxn id="34" idx="4"/>
              </p:cNvCxnSpPr>
              <p:nvPr/>
            </p:nvCxnSpPr>
            <p:spPr>
              <a:xfrm flipV="1">
                <a:off x="3564674" y="4661210"/>
                <a:ext cx="3259865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>
                <a:stCxn id="27" idx="0"/>
                <a:endCxn id="35" idx="4"/>
              </p:cNvCxnSpPr>
              <p:nvPr/>
            </p:nvCxnSpPr>
            <p:spPr>
              <a:xfrm flipV="1">
                <a:off x="3564674" y="4661212"/>
                <a:ext cx="4757849" cy="680225"/>
              </a:xfrm>
              <a:prstGeom prst="line">
                <a:avLst/>
              </a:prstGeom>
              <a:ln>
                <a:solidFill>
                  <a:schemeClr val="accent3"/>
                </a:solidFill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>
                <a:stCxn id="28" idx="0"/>
              </p:cNvCxnSpPr>
              <p:nvPr/>
            </p:nvCxnSpPr>
            <p:spPr>
              <a:xfrm flipH="1" flipV="1">
                <a:off x="821470" y="4668644"/>
                <a:ext cx="4791306" cy="6727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>
                <a:stCxn id="28" idx="0"/>
                <a:endCxn id="31" idx="4"/>
              </p:cNvCxnSpPr>
              <p:nvPr/>
            </p:nvCxnSpPr>
            <p:spPr>
              <a:xfrm flipH="1" flipV="1">
                <a:off x="2338968" y="4661211"/>
                <a:ext cx="3273808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>
                <a:stCxn id="28" idx="0"/>
                <a:endCxn id="32" idx="4"/>
              </p:cNvCxnSpPr>
              <p:nvPr/>
            </p:nvCxnSpPr>
            <p:spPr>
              <a:xfrm flipH="1" flipV="1">
                <a:off x="3979125" y="4661210"/>
                <a:ext cx="1633651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>
                <a:stCxn id="28" idx="0"/>
                <a:endCxn id="33" idx="4"/>
              </p:cNvCxnSpPr>
              <p:nvPr/>
            </p:nvCxnSpPr>
            <p:spPr>
              <a:xfrm flipH="1" flipV="1">
                <a:off x="5477109" y="4676076"/>
                <a:ext cx="135667" cy="66536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>
                <a:stCxn id="28" idx="0"/>
                <a:endCxn id="34" idx="4"/>
              </p:cNvCxnSpPr>
              <p:nvPr/>
            </p:nvCxnSpPr>
            <p:spPr>
              <a:xfrm flipV="1">
                <a:off x="5612776" y="4661210"/>
                <a:ext cx="1211763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>
                <a:stCxn id="28" idx="0"/>
                <a:endCxn id="35" idx="4"/>
              </p:cNvCxnSpPr>
              <p:nvPr/>
            </p:nvCxnSpPr>
            <p:spPr>
              <a:xfrm flipV="1">
                <a:off x="5612776" y="4661212"/>
                <a:ext cx="2709747" cy="68022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>
                <a:stCxn id="29" idx="0"/>
              </p:cNvCxnSpPr>
              <p:nvPr/>
            </p:nvCxnSpPr>
            <p:spPr>
              <a:xfrm flipH="1" flipV="1">
                <a:off x="802424" y="4661209"/>
                <a:ext cx="6761816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>
                <a:stCxn id="29" idx="0"/>
                <a:endCxn id="31" idx="4"/>
              </p:cNvCxnSpPr>
              <p:nvPr/>
            </p:nvCxnSpPr>
            <p:spPr>
              <a:xfrm flipH="1" flipV="1">
                <a:off x="2338968" y="4661211"/>
                <a:ext cx="5225272" cy="68022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>
                <a:stCxn id="29" idx="0"/>
                <a:endCxn id="32" idx="4"/>
              </p:cNvCxnSpPr>
              <p:nvPr/>
            </p:nvCxnSpPr>
            <p:spPr>
              <a:xfrm flipH="1" flipV="1">
                <a:off x="3979125" y="4661210"/>
                <a:ext cx="3585115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>
                <a:stCxn id="29" idx="0"/>
                <a:endCxn id="33" idx="4"/>
              </p:cNvCxnSpPr>
              <p:nvPr/>
            </p:nvCxnSpPr>
            <p:spPr>
              <a:xfrm flipH="1" flipV="1">
                <a:off x="5477109" y="4676076"/>
                <a:ext cx="2087131" cy="66535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>
                <a:stCxn id="29" idx="0"/>
                <a:endCxn id="34" idx="4"/>
              </p:cNvCxnSpPr>
              <p:nvPr/>
            </p:nvCxnSpPr>
            <p:spPr>
              <a:xfrm flipH="1" flipV="1">
                <a:off x="6824539" y="4661210"/>
                <a:ext cx="739701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>
                <a:stCxn id="29" idx="0"/>
                <a:endCxn id="35" idx="4"/>
              </p:cNvCxnSpPr>
              <p:nvPr/>
            </p:nvCxnSpPr>
            <p:spPr>
              <a:xfrm flipV="1">
                <a:off x="7564240" y="4661212"/>
                <a:ext cx="758283" cy="68022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>
                <a:stCxn id="30" idx="0"/>
                <a:endCxn id="37" idx="4"/>
              </p:cNvCxnSpPr>
              <p:nvPr/>
            </p:nvCxnSpPr>
            <p:spPr>
              <a:xfrm flipV="1">
                <a:off x="676508" y="3469901"/>
                <a:ext cx="1267522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>
                <a:stCxn id="30" idx="0"/>
                <a:endCxn id="38" idx="4"/>
              </p:cNvCxnSpPr>
              <p:nvPr/>
            </p:nvCxnSpPr>
            <p:spPr>
              <a:xfrm flipV="1">
                <a:off x="676508" y="3469900"/>
                <a:ext cx="3033132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>
                <a:stCxn id="30" idx="0"/>
                <a:endCxn id="39" idx="4"/>
              </p:cNvCxnSpPr>
              <p:nvPr/>
            </p:nvCxnSpPr>
            <p:spPr>
              <a:xfrm flipV="1">
                <a:off x="676508" y="3469899"/>
                <a:ext cx="5081234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>
                <a:stCxn id="30" idx="0"/>
                <a:endCxn id="40" idx="4"/>
              </p:cNvCxnSpPr>
              <p:nvPr/>
            </p:nvCxnSpPr>
            <p:spPr>
              <a:xfrm flipV="1">
                <a:off x="676508" y="3469898"/>
                <a:ext cx="7032698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>
                <a:stCxn id="31" idx="0"/>
                <a:endCxn id="37" idx="4"/>
              </p:cNvCxnSpPr>
              <p:nvPr/>
            </p:nvCxnSpPr>
            <p:spPr>
              <a:xfrm flipH="1" flipV="1">
                <a:off x="1944030" y="3469901"/>
                <a:ext cx="394938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>
                <a:stCxn id="31" idx="0"/>
                <a:endCxn id="38" idx="4"/>
              </p:cNvCxnSpPr>
              <p:nvPr/>
            </p:nvCxnSpPr>
            <p:spPr>
              <a:xfrm flipV="1">
                <a:off x="2338968" y="3469900"/>
                <a:ext cx="1370672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>
                <a:stCxn id="31" idx="0"/>
                <a:endCxn id="39" idx="4"/>
              </p:cNvCxnSpPr>
              <p:nvPr/>
            </p:nvCxnSpPr>
            <p:spPr>
              <a:xfrm flipV="1">
                <a:off x="2338968" y="3469899"/>
                <a:ext cx="3418774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>
                <a:stCxn id="31" idx="0"/>
                <a:endCxn id="40" idx="4"/>
              </p:cNvCxnSpPr>
              <p:nvPr/>
            </p:nvCxnSpPr>
            <p:spPr>
              <a:xfrm flipV="1">
                <a:off x="2338968" y="3469898"/>
                <a:ext cx="5370238" cy="73039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>
                <a:stCxn id="32" idx="0"/>
                <a:endCxn id="37" idx="4"/>
              </p:cNvCxnSpPr>
              <p:nvPr/>
            </p:nvCxnSpPr>
            <p:spPr>
              <a:xfrm flipH="1" flipV="1">
                <a:off x="1944030" y="3469901"/>
                <a:ext cx="2035095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>
                <a:stCxn id="32" idx="0"/>
                <a:endCxn id="38" idx="4"/>
              </p:cNvCxnSpPr>
              <p:nvPr/>
            </p:nvCxnSpPr>
            <p:spPr>
              <a:xfrm flipH="1" flipV="1">
                <a:off x="3709640" y="3469900"/>
                <a:ext cx="269485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>
                <a:stCxn id="32" idx="0"/>
                <a:endCxn id="39" idx="4"/>
              </p:cNvCxnSpPr>
              <p:nvPr/>
            </p:nvCxnSpPr>
            <p:spPr>
              <a:xfrm flipV="1">
                <a:off x="3979125" y="3469899"/>
                <a:ext cx="1778617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>
                <a:stCxn id="32" idx="0"/>
                <a:endCxn id="40" idx="4"/>
              </p:cNvCxnSpPr>
              <p:nvPr/>
            </p:nvCxnSpPr>
            <p:spPr>
              <a:xfrm flipV="1">
                <a:off x="3979125" y="3469898"/>
                <a:ext cx="3730081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>
                <a:stCxn id="33" idx="0"/>
                <a:endCxn id="38" idx="4"/>
              </p:cNvCxnSpPr>
              <p:nvPr/>
            </p:nvCxnSpPr>
            <p:spPr>
              <a:xfrm flipH="1" flipV="1">
                <a:off x="3709640" y="3469900"/>
                <a:ext cx="1767469" cy="74525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>
                <a:stCxn id="33" idx="0"/>
                <a:endCxn id="37" idx="4"/>
              </p:cNvCxnSpPr>
              <p:nvPr/>
            </p:nvCxnSpPr>
            <p:spPr>
              <a:xfrm flipH="1" flipV="1">
                <a:off x="1944030" y="3469901"/>
                <a:ext cx="3533079" cy="74525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>
                <a:stCxn id="33" idx="0"/>
                <a:endCxn id="39" idx="4"/>
              </p:cNvCxnSpPr>
              <p:nvPr/>
            </p:nvCxnSpPr>
            <p:spPr>
              <a:xfrm flipV="1">
                <a:off x="5477109" y="3469899"/>
                <a:ext cx="280633" cy="74525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>
                <a:stCxn id="33" idx="0"/>
                <a:endCxn id="40" idx="4"/>
              </p:cNvCxnSpPr>
              <p:nvPr/>
            </p:nvCxnSpPr>
            <p:spPr>
              <a:xfrm flipV="1">
                <a:off x="5477109" y="3469898"/>
                <a:ext cx="2232097" cy="745258"/>
              </a:xfrm>
              <a:prstGeom prst="line">
                <a:avLst/>
              </a:prstGeom>
              <a:ln>
                <a:solidFill>
                  <a:schemeClr val="accent3"/>
                </a:solidFill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>
                <a:stCxn id="34" idx="0"/>
                <a:endCxn id="37" idx="4"/>
              </p:cNvCxnSpPr>
              <p:nvPr/>
            </p:nvCxnSpPr>
            <p:spPr>
              <a:xfrm flipH="1" flipV="1">
                <a:off x="1944030" y="3469901"/>
                <a:ext cx="4880509" cy="730389"/>
              </a:xfrm>
              <a:prstGeom prst="line">
                <a:avLst/>
              </a:prstGeom>
              <a:ln>
                <a:solidFill>
                  <a:schemeClr val="accent3"/>
                </a:solidFill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>
                <a:stCxn id="34" idx="0"/>
                <a:endCxn id="38" idx="4"/>
              </p:cNvCxnSpPr>
              <p:nvPr/>
            </p:nvCxnSpPr>
            <p:spPr>
              <a:xfrm flipH="1" flipV="1">
                <a:off x="3709640" y="3469900"/>
                <a:ext cx="3114899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>
                <a:stCxn id="34" idx="0"/>
                <a:endCxn id="39" idx="4"/>
              </p:cNvCxnSpPr>
              <p:nvPr/>
            </p:nvCxnSpPr>
            <p:spPr>
              <a:xfrm flipH="1" flipV="1">
                <a:off x="5757742" y="3469899"/>
                <a:ext cx="1066797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>
                <a:stCxn id="34" idx="0"/>
                <a:endCxn id="40" idx="4"/>
              </p:cNvCxnSpPr>
              <p:nvPr/>
            </p:nvCxnSpPr>
            <p:spPr>
              <a:xfrm flipV="1">
                <a:off x="6824539" y="3469898"/>
                <a:ext cx="884667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>
                <a:stCxn id="35" idx="0"/>
                <a:endCxn id="37" idx="4"/>
              </p:cNvCxnSpPr>
              <p:nvPr/>
            </p:nvCxnSpPr>
            <p:spPr>
              <a:xfrm flipH="1" flipV="1">
                <a:off x="1944030" y="3469901"/>
                <a:ext cx="6378493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>
                <a:stCxn id="35" idx="0"/>
                <a:endCxn id="38" idx="4"/>
              </p:cNvCxnSpPr>
              <p:nvPr/>
            </p:nvCxnSpPr>
            <p:spPr>
              <a:xfrm flipH="1" flipV="1">
                <a:off x="3709640" y="3469900"/>
                <a:ext cx="4612883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>
                <a:stCxn id="35" idx="0"/>
                <a:endCxn id="39" idx="4"/>
              </p:cNvCxnSpPr>
              <p:nvPr/>
            </p:nvCxnSpPr>
            <p:spPr>
              <a:xfrm flipH="1" flipV="1">
                <a:off x="5757742" y="3469899"/>
                <a:ext cx="2564781" cy="73039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>
                <a:stCxn id="35" idx="0"/>
                <a:endCxn id="40" idx="4"/>
              </p:cNvCxnSpPr>
              <p:nvPr/>
            </p:nvCxnSpPr>
            <p:spPr>
              <a:xfrm flipH="1" flipV="1">
                <a:off x="7709206" y="3469898"/>
                <a:ext cx="613317" cy="73039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>
                <a:stCxn id="37" idx="0"/>
                <a:endCxn id="36" idx="4"/>
              </p:cNvCxnSpPr>
              <p:nvPr/>
            </p:nvCxnSpPr>
            <p:spPr>
              <a:xfrm flipV="1">
                <a:off x="1944030" y="2395661"/>
                <a:ext cx="2650268" cy="59102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>
                <a:stCxn id="38" idx="0"/>
                <a:endCxn id="36" idx="4"/>
              </p:cNvCxnSpPr>
              <p:nvPr/>
            </p:nvCxnSpPr>
            <p:spPr>
              <a:xfrm flipV="1">
                <a:off x="3709640" y="2395661"/>
                <a:ext cx="884658" cy="59102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>
                <a:stCxn id="39" idx="0"/>
                <a:endCxn id="36" idx="4"/>
              </p:cNvCxnSpPr>
              <p:nvPr/>
            </p:nvCxnSpPr>
            <p:spPr>
              <a:xfrm flipH="1" flipV="1">
                <a:off x="4594298" y="2395661"/>
                <a:ext cx="1163444" cy="59101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>
                <a:stCxn id="40" idx="0"/>
                <a:endCxn id="36" idx="4"/>
              </p:cNvCxnSpPr>
              <p:nvPr/>
            </p:nvCxnSpPr>
            <p:spPr>
              <a:xfrm flipH="1" flipV="1">
                <a:off x="4594298" y="2395661"/>
                <a:ext cx="3114908" cy="591018"/>
              </a:xfrm>
              <a:prstGeom prst="line">
                <a:avLst/>
              </a:prstGeom>
              <a:ln>
                <a:solidFill>
                  <a:schemeClr val="accent3"/>
                </a:solidFill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</p:grpSp>
        <p:sp>
          <p:nvSpPr>
            <p:cNvPr id="9" name="TextBox 8"/>
            <p:cNvSpPr txBox="1"/>
            <p:nvPr/>
          </p:nvSpPr>
          <p:spPr>
            <a:xfrm>
              <a:off x="6211771" y="6315460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0,0,0,0</a:t>
              </a:r>
              <a:endParaRPr lang="en-IN" sz="14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550021" y="5407923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0,0,0,1</a:t>
              </a:r>
              <a:endParaRPr lang="en-IN" sz="14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572769" y="5409028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0,0,1,0</a:t>
              </a:r>
              <a:endParaRPr lang="en-IN" sz="14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735906" y="5407617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0,1,0,0</a:t>
              </a:r>
              <a:endParaRPr lang="en-IN" sz="14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840352" y="5395188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1,0,0,0</a:t>
              </a:r>
              <a:endParaRPr lang="en-IN" sz="14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921196" y="428902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0,1,0,1</a:t>
              </a:r>
              <a:endParaRPr lang="en-IN" sz="1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876309" y="429163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0,1,0,1</a:t>
              </a:r>
              <a:endParaRPr lang="en-IN" sz="14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794259" y="4285169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1,0,0,1</a:t>
              </a:r>
              <a:endParaRPr lang="en-IN" sz="1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660752" y="4301210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0,1,1,0</a:t>
              </a:r>
              <a:endParaRPr lang="en-IN" sz="14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397730" y="4287581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1,0,1,0</a:t>
              </a:r>
              <a:endParaRPr lang="en-IN" sz="14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269270" y="428875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1,1,0,0</a:t>
              </a:r>
              <a:endParaRPr lang="en-IN" sz="1400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647190" y="3111909"/>
              <a:ext cx="589091" cy="4292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0,1,1,1</a:t>
              </a:r>
              <a:endParaRPr lang="en-IN" sz="14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638087" y="3098060"/>
              <a:ext cx="647402" cy="4721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600" dirty="0" smtClean="0"/>
                <a:t>1,0,1,1</a:t>
              </a:r>
              <a:endParaRPr lang="en-IN" sz="16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818423" y="3119340"/>
              <a:ext cx="589091" cy="4292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1,1,0,1</a:t>
              </a:r>
              <a:endParaRPr lang="en-IN" sz="14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918269" y="3123056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1,1,1,0</a:t>
              </a:r>
              <a:endParaRPr lang="en-IN" sz="14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158057" y="2061337"/>
              <a:ext cx="589091" cy="4292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sz="1400" dirty="0" smtClean="0"/>
                <a:t>1,1,1,1</a:t>
              </a:r>
              <a:endParaRPr lang="en-IN" sz="1400" dirty="0"/>
            </a:p>
          </p:txBody>
        </p:sp>
      </p:grpSp>
      <p:sp>
        <p:nvSpPr>
          <p:cNvPr id="97" name="TextBox 96"/>
          <p:cNvSpPr txBox="1"/>
          <p:nvPr/>
        </p:nvSpPr>
        <p:spPr>
          <a:xfrm>
            <a:off x="6616476" y="1941336"/>
            <a:ext cx="20862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 smtClean="0">
                <a:solidFill>
                  <a:srgbClr val="002060"/>
                </a:solidFill>
              </a:rPr>
              <a:t>Four Features – x</a:t>
            </a:r>
            <a:r>
              <a:rPr lang="en-IN" sz="1200" baseline="-25000" dirty="0" smtClean="0">
                <a:solidFill>
                  <a:srgbClr val="002060"/>
                </a:solidFill>
              </a:rPr>
              <a:t>1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2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3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4</a:t>
            </a:r>
            <a:endParaRPr lang="en-IN" sz="1200" baseline="-25000" dirty="0">
              <a:solidFill>
                <a:srgbClr val="002060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6444786" y="2222624"/>
            <a:ext cx="23371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 smtClean="0">
                <a:solidFill>
                  <a:srgbClr val="002060"/>
                </a:solidFill>
              </a:rPr>
              <a:t>1-x</a:t>
            </a:r>
            <a:r>
              <a:rPr lang="en-IN" sz="1200" baseline="-25000" dirty="0" smtClean="0">
                <a:solidFill>
                  <a:srgbClr val="002060"/>
                </a:solidFill>
              </a:rPr>
              <a:t>i</a:t>
            </a:r>
            <a:r>
              <a:rPr lang="en-IN" sz="1200" dirty="0" smtClean="0">
                <a:solidFill>
                  <a:srgbClr val="002060"/>
                </a:solidFill>
              </a:rPr>
              <a:t> is selected; 0-x</a:t>
            </a:r>
            <a:r>
              <a:rPr lang="en-IN" sz="1200" baseline="-25000" dirty="0" smtClean="0">
                <a:solidFill>
                  <a:srgbClr val="002060"/>
                </a:solidFill>
              </a:rPr>
              <a:t>i</a:t>
            </a:r>
            <a:r>
              <a:rPr lang="en-IN" sz="1200" dirty="0" smtClean="0">
                <a:solidFill>
                  <a:srgbClr val="002060"/>
                </a:solidFill>
              </a:rPr>
              <a:t> is not selected</a:t>
            </a:r>
            <a:endParaRPr lang="en-IN" sz="1200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14477" y="5428949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x</a:t>
            </a:r>
            <a:r>
              <a:rPr lang="en-IN" baseline="-25000" dirty="0" smtClean="0"/>
              <a:t>3</a:t>
            </a:r>
            <a:endParaRPr lang="en-IN" baseline="-25000" dirty="0"/>
          </a:p>
        </p:txBody>
      </p:sp>
    </p:spTree>
    <p:extLst>
      <p:ext uri="{BB962C8B-B14F-4D97-AF65-F5344CB8AC3E}">
        <p14:creationId xmlns:p14="http://schemas.microsoft.com/office/powerpoint/2010/main" val="64905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799355"/>
          </a:xfrm>
        </p:spPr>
        <p:txBody>
          <a:bodyPr>
            <a:noAutofit/>
          </a:bodyPr>
          <a:lstStyle/>
          <a:p>
            <a:r>
              <a:rPr lang="en-IN" sz="3000" b="1" dirty="0"/>
              <a:t>Why Dimensionality Reduction</a:t>
            </a:r>
            <a:r>
              <a:rPr lang="en-IN" sz="3000" b="1" dirty="0" smtClean="0"/>
              <a:t>?</a:t>
            </a:r>
            <a:endParaRPr lang="en-IN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431404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Most machine learning and data </a:t>
            </a:r>
            <a:r>
              <a:rPr lang="en-IN" sz="2800" dirty="0" smtClean="0"/>
              <a:t>mining techniques </a:t>
            </a:r>
            <a:r>
              <a:rPr lang="en-IN" sz="2800" dirty="0"/>
              <a:t>may not be effective for </a:t>
            </a:r>
            <a:r>
              <a:rPr lang="en-IN" sz="2800" dirty="0" smtClean="0"/>
              <a:t>high-dimensional </a:t>
            </a:r>
            <a:r>
              <a:rPr lang="en-IN" sz="2800" dirty="0"/>
              <a:t>data </a:t>
            </a:r>
          </a:p>
          <a:p>
            <a:pPr lvl="1" algn="just">
              <a:lnSpc>
                <a:spcPct val="150000"/>
              </a:lnSpc>
            </a:pPr>
            <a:r>
              <a:rPr lang="en-IN" sz="2400" dirty="0" smtClean="0">
                <a:solidFill>
                  <a:srgbClr val="C00000"/>
                </a:solidFill>
              </a:rPr>
              <a:t>Curse </a:t>
            </a:r>
            <a:r>
              <a:rPr lang="en-IN" sz="2400" dirty="0">
                <a:solidFill>
                  <a:srgbClr val="C00000"/>
                </a:solidFill>
              </a:rPr>
              <a:t>of Dimensionality</a:t>
            </a:r>
          </a:p>
          <a:p>
            <a:pPr lvl="1" algn="just">
              <a:lnSpc>
                <a:spcPct val="150000"/>
              </a:lnSpc>
            </a:pPr>
            <a:r>
              <a:rPr lang="en-IN" sz="2800" dirty="0" smtClean="0"/>
              <a:t>The </a:t>
            </a:r>
            <a:r>
              <a:rPr lang="en-IN" sz="2800" dirty="0">
                <a:solidFill>
                  <a:srgbClr val="C00000"/>
                </a:solidFill>
              </a:rPr>
              <a:t>intrinsic dimension </a:t>
            </a:r>
            <a:r>
              <a:rPr lang="en-IN" sz="2800" dirty="0"/>
              <a:t>may be small. </a:t>
            </a:r>
          </a:p>
        </p:txBody>
      </p:sp>
    </p:spTree>
    <p:extLst>
      <p:ext uri="{BB962C8B-B14F-4D97-AF65-F5344CB8AC3E}">
        <p14:creationId xmlns:p14="http://schemas.microsoft.com/office/powerpoint/2010/main" val="3156993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687475"/>
            <a:ext cx="7989752" cy="815222"/>
          </a:xfrm>
        </p:spPr>
        <p:txBody>
          <a:bodyPr>
            <a:normAutofit/>
          </a:bodyPr>
          <a:lstStyle/>
          <a:p>
            <a:r>
              <a:rPr lang="en-IN" sz="4400" b="1" dirty="0" smtClean="0"/>
              <a:t>Illustration (</a:t>
            </a:r>
            <a:r>
              <a:rPr lang="en-IN" sz="4400" b="1" dirty="0"/>
              <a:t>SFS)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212229" y="1941336"/>
            <a:ext cx="5568220" cy="4786566"/>
            <a:chOff x="3921196" y="2001652"/>
            <a:chExt cx="4940308" cy="4689080"/>
          </a:xfrm>
        </p:grpSpPr>
        <p:grpSp>
          <p:nvGrpSpPr>
            <p:cNvPr id="8" name="Group 7"/>
            <p:cNvGrpSpPr/>
            <p:nvPr/>
          </p:nvGrpSpPr>
          <p:grpSpPr>
            <a:xfrm>
              <a:off x="3925232" y="2001652"/>
              <a:ext cx="4936272" cy="4689080"/>
              <a:chOff x="156118" y="1912442"/>
              <a:chExt cx="8686795" cy="4867499"/>
            </a:xfrm>
          </p:grpSpPr>
          <p:sp>
            <p:nvSpPr>
              <p:cNvPr id="25" name="Oval 24"/>
              <p:cNvSpPr/>
              <p:nvPr/>
            </p:nvSpPr>
            <p:spPr>
              <a:xfrm>
                <a:off x="4163122" y="6296722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1289825" y="5341438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3055435" y="5341437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5103537" y="5341436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7055001" y="5341435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156118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1818578" y="4200291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3458735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4956719" y="4215156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6304149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7802133" y="4200292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4085059" y="1912442"/>
                <a:ext cx="1018478" cy="483219"/>
              </a:xfrm>
              <a:prstGeom prst="ellipse">
                <a:avLst/>
              </a:prstGeom>
              <a:noFill/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1434791" y="2986682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3200401" y="2986681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5248503" y="2986680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7199967" y="2986679"/>
                <a:ext cx="1018478" cy="483219"/>
              </a:xfrm>
              <a:prstGeom prst="ellipse">
                <a:avLst/>
              </a:prstGeom>
              <a:noFill/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1" name="Straight Connector 40"/>
              <p:cNvCxnSpPr>
                <a:stCxn id="25" idx="0"/>
                <a:endCxn id="26" idx="4"/>
              </p:cNvCxnSpPr>
              <p:nvPr/>
            </p:nvCxnSpPr>
            <p:spPr>
              <a:xfrm flipH="1" flipV="1">
                <a:off x="1799064" y="5824657"/>
                <a:ext cx="2873297" cy="47206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>
                <a:stCxn id="25" idx="0"/>
                <a:endCxn id="27" idx="4"/>
              </p:cNvCxnSpPr>
              <p:nvPr/>
            </p:nvCxnSpPr>
            <p:spPr>
              <a:xfrm flipH="1" flipV="1">
                <a:off x="3564674" y="5824656"/>
                <a:ext cx="1107687" cy="472066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>
                <a:stCxn id="25" idx="0"/>
                <a:endCxn id="28" idx="4"/>
              </p:cNvCxnSpPr>
              <p:nvPr/>
            </p:nvCxnSpPr>
            <p:spPr>
              <a:xfrm flipV="1">
                <a:off x="4672361" y="5824655"/>
                <a:ext cx="940415" cy="47206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>
                <a:stCxn id="25" idx="0"/>
                <a:endCxn id="29" idx="4"/>
              </p:cNvCxnSpPr>
              <p:nvPr/>
            </p:nvCxnSpPr>
            <p:spPr>
              <a:xfrm flipV="1">
                <a:off x="4672361" y="5824654"/>
                <a:ext cx="2891879" cy="47206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>
                <a:stCxn id="26" idx="0"/>
              </p:cNvCxnSpPr>
              <p:nvPr/>
            </p:nvCxnSpPr>
            <p:spPr>
              <a:xfrm flipH="1" flipV="1">
                <a:off x="802888" y="4676076"/>
                <a:ext cx="996176" cy="66536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>
                <a:stCxn id="26" idx="0"/>
                <a:endCxn id="31" idx="4"/>
              </p:cNvCxnSpPr>
              <p:nvPr/>
            </p:nvCxnSpPr>
            <p:spPr>
              <a:xfrm flipV="1">
                <a:off x="1799064" y="4661211"/>
                <a:ext cx="539904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>
                <a:stCxn id="26" idx="0"/>
                <a:endCxn id="32" idx="4"/>
              </p:cNvCxnSpPr>
              <p:nvPr/>
            </p:nvCxnSpPr>
            <p:spPr>
              <a:xfrm flipV="1">
                <a:off x="1799064" y="4661210"/>
                <a:ext cx="2180061" cy="68022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>
                <a:stCxn id="26" idx="0"/>
                <a:endCxn id="33" idx="4"/>
              </p:cNvCxnSpPr>
              <p:nvPr/>
            </p:nvCxnSpPr>
            <p:spPr>
              <a:xfrm flipV="1">
                <a:off x="1799064" y="4676076"/>
                <a:ext cx="3678045" cy="66536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>
                <a:stCxn id="26" idx="0"/>
                <a:endCxn id="34" idx="4"/>
              </p:cNvCxnSpPr>
              <p:nvPr/>
            </p:nvCxnSpPr>
            <p:spPr>
              <a:xfrm flipV="1">
                <a:off x="1799064" y="4661210"/>
                <a:ext cx="5025475" cy="68022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>
                <a:stCxn id="26" idx="0"/>
                <a:endCxn id="35" idx="4"/>
              </p:cNvCxnSpPr>
              <p:nvPr/>
            </p:nvCxnSpPr>
            <p:spPr>
              <a:xfrm flipV="1">
                <a:off x="1799064" y="4661212"/>
                <a:ext cx="6523459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>
                <a:stCxn id="27" idx="0"/>
              </p:cNvCxnSpPr>
              <p:nvPr/>
            </p:nvCxnSpPr>
            <p:spPr>
              <a:xfrm flipH="1" flipV="1">
                <a:off x="802888" y="4676074"/>
                <a:ext cx="2761786" cy="66536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>
                <a:stCxn id="27" idx="0"/>
                <a:endCxn id="31" idx="4"/>
              </p:cNvCxnSpPr>
              <p:nvPr/>
            </p:nvCxnSpPr>
            <p:spPr>
              <a:xfrm flipH="1" flipV="1">
                <a:off x="2338968" y="4661211"/>
                <a:ext cx="1225706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>
                <a:stCxn id="27" idx="0"/>
                <a:endCxn id="32" idx="4"/>
              </p:cNvCxnSpPr>
              <p:nvPr/>
            </p:nvCxnSpPr>
            <p:spPr>
              <a:xfrm flipV="1">
                <a:off x="3564674" y="4661210"/>
                <a:ext cx="414451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>
                <a:stCxn id="27" idx="0"/>
                <a:endCxn id="33" idx="4"/>
              </p:cNvCxnSpPr>
              <p:nvPr/>
            </p:nvCxnSpPr>
            <p:spPr>
              <a:xfrm flipV="1">
                <a:off x="3564674" y="4676076"/>
                <a:ext cx="1912435" cy="665361"/>
              </a:xfrm>
              <a:prstGeom prst="line">
                <a:avLst/>
              </a:prstGeom>
              <a:ln>
                <a:solidFill>
                  <a:srgbClr val="00B0F0"/>
                </a:solidFill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>
                <a:stCxn id="27" idx="0"/>
                <a:endCxn id="34" idx="4"/>
              </p:cNvCxnSpPr>
              <p:nvPr/>
            </p:nvCxnSpPr>
            <p:spPr>
              <a:xfrm flipV="1">
                <a:off x="3564674" y="4661210"/>
                <a:ext cx="3259865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>
                <a:stCxn id="27" idx="0"/>
                <a:endCxn id="35" idx="4"/>
              </p:cNvCxnSpPr>
              <p:nvPr/>
            </p:nvCxnSpPr>
            <p:spPr>
              <a:xfrm flipV="1">
                <a:off x="3564674" y="4661212"/>
                <a:ext cx="4757849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>
                <a:stCxn id="28" idx="0"/>
              </p:cNvCxnSpPr>
              <p:nvPr/>
            </p:nvCxnSpPr>
            <p:spPr>
              <a:xfrm flipH="1" flipV="1">
                <a:off x="821470" y="4668644"/>
                <a:ext cx="4791306" cy="6727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>
                <a:stCxn id="28" idx="0"/>
                <a:endCxn id="31" idx="4"/>
              </p:cNvCxnSpPr>
              <p:nvPr/>
            </p:nvCxnSpPr>
            <p:spPr>
              <a:xfrm flipH="1" flipV="1">
                <a:off x="2338968" y="4661211"/>
                <a:ext cx="3273808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>
                <a:stCxn id="28" idx="0"/>
                <a:endCxn id="32" idx="4"/>
              </p:cNvCxnSpPr>
              <p:nvPr/>
            </p:nvCxnSpPr>
            <p:spPr>
              <a:xfrm flipH="1" flipV="1">
                <a:off x="3979125" y="4661210"/>
                <a:ext cx="1633651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>
                <a:stCxn id="28" idx="0"/>
                <a:endCxn id="33" idx="4"/>
              </p:cNvCxnSpPr>
              <p:nvPr/>
            </p:nvCxnSpPr>
            <p:spPr>
              <a:xfrm flipH="1" flipV="1">
                <a:off x="5477109" y="4676076"/>
                <a:ext cx="135667" cy="66536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>
                <a:stCxn id="28" idx="0"/>
                <a:endCxn id="34" idx="4"/>
              </p:cNvCxnSpPr>
              <p:nvPr/>
            </p:nvCxnSpPr>
            <p:spPr>
              <a:xfrm flipV="1">
                <a:off x="5612776" y="4661210"/>
                <a:ext cx="1211763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>
                <a:stCxn id="28" idx="0"/>
                <a:endCxn id="35" idx="4"/>
              </p:cNvCxnSpPr>
              <p:nvPr/>
            </p:nvCxnSpPr>
            <p:spPr>
              <a:xfrm flipV="1">
                <a:off x="5612776" y="4661212"/>
                <a:ext cx="2709747" cy="68022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>
                <a:stCxn id="29" idx="0"/>
              </p:cNvCxnSpPr>
              <p:nvPr/>
            </p:nvCxnSpPr>
            <p:spPr>
              <a:xfrm flipH="1" flipV="1">
                <a:off x="802424" y="4661209"/>
                <a:ext cx="6761816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>
                <a:stCxn id="29" idx="0"/>
                <a:endCxn id="31" idx="4"/>
              </p:cNvCxnSpPr>
              <p:nvPr/>
            </p:nvCxnSpPr>
            <p:spPr>
              <a:xfrm flipH="1" flipV="1">
                <a:off x="2338968" y="4661211"/>
                <a:ext cx="5225272" cy="68022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>
                <a:stCxn id="29" idx="0"/>
                <a:endCxn id="32" idx="4"/>
              </p:cNvCxnSpPr>
              <p:nvPr/>
            </p:nvCxnSpPr>
            <p:spPr>
              <a:xfrm flipH="1" flipV="1">
                <a:off x="3979125" y="4661210"/>
                <a:ext cx="3585115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>
                <a:stCxn id="29" idx="0"/>
                <a:endCxn id="33" idx="4"/>
              </p:cNvCxnSpPr>
              <p:nvPr/>
            </p:nvCxnSpPr>
            <p:spPr>
              <a:xfrm flipH="1" flipV="1">
                <a:off x="5477109" y="4676076"/>
                <a:ext cx="2087131" cy="66535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>
                <a:stCxn id="29" idx="0"/>
                <a:endCxn id="34" idx="4"/>
              </p:cNvCxnSpPr>
              <p:nvPr/>
            </p:nvCxnSpPr>
            <p:spPr>
              <a:xfrm flipH="1" flipV="1">
                <a:off x="6824539" y="4661210"/>
                <a:ext cx="739701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>
                <a:stCxn id="29" idx="0"/>
                <a:endCxn id="35" idx="4"/>
              </p:cNvCxnSpPr>
              <p:nvPr/>
            </p:nvCxnSpPr>
            <p:spPr>
              <a:xfrm flipV="1">
                <a:off x="7564240" y="4661212"/>
                <a:ext cx="758283" cy="68022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>
                <a:stCxn id="30" idx="0"/>
                <a:endCxn id="37" idx="4"/>
              </p:cNvCxnSpPr>
              <p:nvPr/>
            </p:nvCxnSpPr>
            <p:spPr>
              <a:xfrm flipV="1">
                <a:off x="676508" y="3469901"/>
                <a:ext cx="1267522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>
                <a:stCxn id="30" idx="0"/>
                <a:endCxn id="38" idx="4"/>
              </p:cNvCxnSpPr>
              <p:nvPr/>
            </p:nvCxnSpPr>
            <p:spPr>
              <a:xfrm flipV="1">
                <a:off x="676508" y="3469900"/>
                <a:ext cx="3033132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>
                <a:stCxn id="30" idx="0"/>
                <a:endCxn id="39" idx="4"/>
              </p:cNvCxnSpPr>
              <p:nvPr/>
            </p:nvCxnSpPr>
            <p:spPr>
              <a:xfrm flipV="1">
                <a:off x="676508" y="3469899"/>
                <a:ext cx="5081234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>
                <a:stCxn id="30" idx="0"/>
                <a:endCxn id="40" idx="4"/>
              </p:cNvCxnSpPr>
              <p:nvPr/>
            </p:nvCxnSpPr>
            <p:spPr>
              <a:xfrm flipV="1">
                <a:off x="676508" y="3469898"/>
                <a:ext cx="7032698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>
                <a:stCxn id="31" idx="0"/>
                <a:endCxn id="37" idx="4"/>
              </p:cNvCxnSpPr>
              <p:nvPr/>
            </p:nvCxnSpPr>
            <p:spPr>
              <a:xfrm flipH="1" flipV="1">
                <a:off x="1944030" y="3469901"/>
                <a:ext cx="394938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>
                <a:stCxn id="31" idx="0"/>
                <a:endCxn id="38" idx="4"/>
              </p:cNvCxnSpPr>
              <p:nvPr/>
            </p:nvCxnSpPr>
            <p:spPr>
              <a:xfrm flipV="1">
                <a:off x="2338968" y="3469900"/>
                <a:ext cx="1370672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>
                <a:stCxn id="31" idx="0"/>
                <a:endCxn id="39" idx="4"/>
              </p:cNvCxnSpPr>
              <p:nvPr/>
            </p:nvCxnSpPr>
            <p:spPr>
              <a:xfrm flipV="1">
                <a:off x="2338968" y="3469899"/>
                <a:ext cx="3418774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>
                <a:stCxn id="31" idx="0"/>
                <a:endCxn id="40" idx="4"/>
              </p:cNvCxnSpPr>
              <p:nvPr/>
            </p:nvCxnSpPr>
            <p:spPr>
              <a:xfrm flipV="1">
                <a:off x="2338968" y="3469898"/>
                <a:ext cx="5370238" cy="73039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>
                <a:stCxn id="32" idx="0"/>
                <a:endCxn id="37" idx="4"/>
              </p:cNvCxnSpPr>
              <p:nvPr/>
            </p:nvCxnSpPr>
            <p:spPr>
              <a:xfrm flipH="1" flipV="1">
                <a:off x="1944030" y="3469901"/>
                <a:ext cx="2035095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>
                <a:stCxn id="32" idx="0"/>
                <a:endCxn id="38" idx="4"/>
              </p:cNvCxnSpPr>
              <p:nvPr/>
            </p:nvCxnSpPr>
            <p:spPr>
              <a:xfrm flipH="1" flipV="1">
                <a:off x="3709640" y="3469900"/>
                <a:ext cx="269485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>
                <a:stCxn id="32" idx="0"/>
                <a:endCxn id="39" idx="4"/>
              </p:cNvCxnSpPr>
              <p:nvPr/>
            </p:nvCxnSpPr>
            <p:spPr>
              <a:xfrm flipV="1">
                <a:off x="3979125" y="3469899"/>
                <a:ext cx="1778617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>
                <a:stCxn id="32" idx="0"/>
                <a:endCxn id="40" idx="4"/>
              </p:cNvCxnSpPr>
              <p:nvPr/>
            </p:nvCxnSpPr>
            <p:spPr>
              <a:xfrm flipV="1">
                <a:off x="3979125" y="3469898"/>
                <a:ext cx="3730081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>
                <a:stCxn id="33" idx="0"/>
                <a:endCxn id="38" idx="4"/>
              </p:cNvCxnSpPr>
              <p:nvPr/>
            </p:nvCxnSpPr>
            <p:spPr>
              <a:xfrm flipH="1" flipV="1">
                <a:off x="3709640" y="3469900"/>
                <a:ext cx="1767469" cy="74525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>
                <a:stCxn id="33" idx="0"/>
                <a:endCxn id="37" idx="4"/>
              </p:cNvCxnSpPr>
              <p:nvPr/>
            </p:nvCxnSpPr>
            <p:spPr>
              <a:xfrm flipH="1" flipV="1">
                <a:off x="1944030" y="3469901"/>
                <a:ext cx="3533079" cy="74525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>
                <a:stCxn id="33" idx="0"/>
                <a:endCxn id="39" idx="4"/>
              </p:cNvCxnSpPr>
              <p:nvPr/>
            </p:nvCxnSpPr>
            <p:spPr>
              <a:xfrm flipV="1">
                <a:off x="5477109" y="3469899"/>
                <a:ext cx="280633" cy="74525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>
                <a:stCxn id="33" idx="0"/>
                <a:endCxn id="40" idx="4"/>
              </p:cNvCxnSpPr>
              <p:nvPr/>
            </p:nvCxnSpPr>
            <p:spPr>
              <a:xfrm flipV="1">
                <a:off x="5477109" y="3469898"/>
                <a:ext cx="2232097" cy="745258"/>
              </a:xfrm>
              <a:prstGeom prst="line">
                <a:avLst/>
              </a:prstGeom>
              <a:ln>
                <a:solidFill>
                  <a:schemeClr val="accent3"/>
                </a:solidFill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>
                <a:stCxn id="34" idx="0"/>
                <a:endCxn id="37" idx="4"/>
              </p:cNvCxnSpPr>
              <p:nvPr/>
            </p:nvCxnSpPr>
            <p:spPr>
              <a:xfrm flipH="1" flipV="1">
                <a:off x="1944030" y="3469901"/>
                <a:ext cx="4880509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>
                <a:stCxn id="34" idx="0"/>
                <a:endCxn id="38" idx="4"/>
              </p:cNvCxnSpPr>
              <p:nvPr/>
            </p:nvCxnSpPr>
            <p:spPr>
              <a:xfrm flipH="1" flipV="1">
                <a:off x="3709640" y="3469900"/>
                <a:ext cx="3114899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>
                <a:stCxn id="34" idx="0"/>
                <a:endCxn id="39" idx="4"/>
              </p:cNvCxnSpPr>
              <p:nvPr/>
            </p:nvCxnSpPr>
            <p:spPr>
              <a:xfrm flipH="1" flipV="1">
                <a:off x="5757742" y="3469899"/>
                <a:ext cx="1066797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>
                <a:stCxn id="34" idx="0"/>
                <a:endCxn id="40" idx="4"/>
              </p:cNvCxnSpPr>
              <p:nvPr/>
            </p:nvCxnSpPr>
            <p:spPr>
              <a:xfrm flipV="1">
                <a:off x="6824539" y="3469898"/>
                <a:ext cx="884667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>
                <a:stCxn id="35" idx="0"/>
                <a:endCxn id="37" idx="4"/>
              </p:cNvCxnSpPr>
              <p:nvPr/>
            </p:nvCxnSpPr>
            <p:spPr>
              <a:xfrm flipH="1" flipV="1">
                <a:off x="1944030" y="3469901"/>
                <a:ext cx="6378493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>
                <a:stCxn id="35" idx="0"/>
                <a:endCxn id="38" idx="4"/>
              </p:cNvCxnSpPr>
              <p:nvPr/>
            </p:nvCxnSpPr>
            <p:spPr>
              <a:xfrm flipH="1" flipV="1">
                <a:off x="3709640" y="3469900"/>
                <a:ext cx="4612883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>
                <a:stCxn id="35" idx="0"/>
                <a:endCxn id="39" idx="4"/>
              </p:cNvCxnSpPr>
              <p:nvPr/>
            </p:nvCxnSpPr>
            <p:spPr>
              <a:xfrm flipH="1" flipV="1">
                <a:off x="5757742" y="3469899"/>
                <a:ext cx="2564781" cy="73039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>
                <a:stCxn id="35" idx="0"/>
                <a:endCxn id="40" idx="4"/>
              </p:cNvCxnSpPr>
              <p:nvPr/>
            </p:nvCxnSpPr>
            <p:spPr>
              <a:xfrm flipH="1" flipV="1">
                <a:off x="7709206" y="3469898"/>
                <a:ext cx="613317" cy="73039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>
                <a:stCxn id="37" idx="0"/>
                <a:endCxn id="36" idx="4"/>
              </p:cNvCxnSpPr>
              <p:nvPr/>
            </p:nvCxnSpPr>
            <p:spPr>
              <a:xfrm flipV="1">
                <a:off x="1944030" y="2395661"/>
                <a:ext cx="2650268" cy="59102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>
                <a:stCxn id="38" idx="0"/>
                <a:endCxn id="36" idx="4"/>
              </p:cNvCxnSpPr>
              <p:nvPr/>
            </p:nvCxnSpPr>
            <p:spPr>
              <a:xfrm flipV="1">
                <a:off x="3709640" y="2395661"/>
                <a:ext cx="884658" cy="59102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>
                <a:stCxn id="39" idx="0"/>
                <a:endCxn id="36" idx="4"/>
              </p:cNvCxnSpPr>
              <p:nvPr/>
            </p:nvCxnSpPr>
            <p:spPr>
              <a:xfrm flipH="1" flipV="1">
                <a:off x="4594298" y="2395661"/>
                <a:ext cx="1163444" cy="59101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>
                <a:stCxn id="40" idx="0"/>
                <a:endCxn id="36" idx="4"/>
              </p:cNvCxnSpPr>
              <p:nvPr/>
            </p:nvCxnSpPr>
            <p:spPr>
              <a:xfrm flipH="1" flipV="1">
                <a:off x="4594298" y="2395661"/>
                <a:ext cx="3114908" cy="591018"/>
              </a:xfrm>
              <a:prstGeom prst="line">
                <a:avLst/>
              </a:prstGeom>
              <a:ln>
                <a:solidFill>
                  <a:schemeClr val="accent3"/>
                </a:solidFill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</p:grpSp>
        <p:sp>
          <p:nvSpPr>
            <p:cNvPr id="9" name="TextBox 8"/>
            <p:cNvSpPr txBox="1"/>
            <p:nvPr/>
          </p:nvSpPr>
          <p:spPr>
            <a:xfrm>
              <a:off x="6211771" y="6315460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0,0,0,0</a:t>
              </a:r>
              <a:endParaRPr lang="en-IN" sz="14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550021" y="5407923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0,0,0,1</a:t>
              </a:r>
              <a:endParaRPr lang="en-IN" sz="14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572769" y="5409028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0,0,1,0</a:t>
              </a:r>
              <a:endParaRPr lang="en-IN" sz="14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735906" y="5407617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0,1,0,0</a:t>
              </a:r>
              <a:endParaRPr lang="en-IN" sz="14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840352" y="5395188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1,0,0,0</a:t>
              </a:r>
              <a:endParaRPr lang="en-IN" sz="14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921196" y="428902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0,1,0,1</a:t>
              </a:r>
              <a:endParaRPr lang="en-IN" sz="1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876309" y="429163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0,1,0,1</a:t>
              </a:r>
              <a:endParaRPr lang="en-IN" sz="14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794259" y="4285169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1,0,0,1</a:t>
              </a:r>
              <a:endParaRPr lang="en-IN" sz="1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660752" y="4301210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0,1,1,0</a:t>
              </a:r>
              <a:endParaRPr lang="en-IN" sz="14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397730" y="4287581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1,0,1,0</a:t>
              </a:r>
              <a:endParaRPr lang="en-IN" sz="14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269270" y="428875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1,1,0,0</a:t>
              </a:r>
              <a:endParaRPr lang="en-IN" sz="1400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647190" y="3111909"/>
              <a:ext cx="589091" cy="4292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0,1,1,1</a:t>
              </a:r>
              <a:endParaRPr lang="en-IN" sz="14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638087" y="3098060"/>
              <a:ext cx="647402" cy="4721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600" dirty="0" smtClean="0"/>
                <a:t>1,0,1,1</a:t>
              </a:r>
              <a:endParaRPr lang="en-IN" sz="16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818423" y="3119340"/>
              <a:ext cx="589091" cy="4292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1,1,0,1</a:t>
              </a:r>
              <a:endParaRPr lang="en-IN" sz="14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918269" y="3123056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1,1,1,0</a:t>
              </a:r>
              <a:endParaRPr lang="en-IN" sz="14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158057" y="2061337"/>
              <a:ext cx="589091" cy="4292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sz="1400" dirty="0" smtClean="0"/>
                <a:t>1,1,1,1</a:t>
              </a:r>
              <a:endParaRPr lang="en-IN" sz="1400" dirty="0"/>
            </a:p>
          </p:txBody>
        </p:sp>
      </p:grpSp>
      <p:sp>
        <p:nvSpPr>
          <p:cNvPr id="97" name="TextBox 96"/>
          <p:cNvSpPr txBox="1"/>
          <p:nvPr/>
        </p:nvSpPr>
        <p:spPr>
          <a:xfrm>
            <a:off x="6616476" y="1941336"/>
            <a:ext cx="20862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 smtClean="0">
                <a:solidFill>
                  <a:srgbClr val="002060"/>
                </a:solidFill>
              </a:rPr>
              <a:t>Four Features – x</a:t>
            </a:r>
            <a:r>
              <a:rPr lang="en-IN" sz="1200" baseline="-25000" dirty="0" smtClean="0">
                <a:solidFill>
                  <a:srgbClr val="002060"/>
                </a:solidFill>
              </a:rPr>
              <a:t>1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2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3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4</a:t>
            </a:r>
            <a:endParaRPr lang="en-IN" sz="1200" baseline="-25000" dirty="0">
              <a:solidFill>
                <a:srgbClr val="002060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6444786" y="2222624"/>
            <a:ext cx="23371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 smtClean="0">
                <a:solidFill>
                  <a:srgbClr val="002060"/>
                </a:solidFill>
              </a:rPr>
              <a:t>1-x</a:t>
            </a:r>
            <a:r>
              <a:rPr lang="en-IN" sz="1200" baseline="-25000" dirty="0" smtClean="0">
                <a:solidFill>
                  <a:srgbClr val="002060"/>
                </a:solidFill>
              </a:rPr>
              <a:t>i</a:t>
            </a:r>
            <a:r>
              <a:rPr lang="en-IN" sz="1200" dirty="0" smtClean="0">
                <a:solidFill>
                  <a:srgbClr val="002060"/>
                </a:solidFill>
              </a:rPr>
              <a:t> is selected; 0-x</a:t>
            </a:r>
            <a:r>
              <a:rPr lang="en-IN" sz="1200" baseline="-25000" dirty="0" smtClean="0">
                <a:solidFill>
                  <a:srgbClr val="002060"/>
                </a:solidFill>
              </a:rPr>
              <a:t>i</a:t>
            </a:r>
            <a:r>
              <a:rPr lang="en-IN" sz="1200" dirty="0" smtClean="0">
                <a:solidFill>
                  <a:srgbClr val="002060"/>
                </a:solidFill>
              </a:rPr>
              <a:t> is not selected</a:t>
            </a:r>
            <a:endParaRPr lang="en-IN" sz="1200" dirty="0">
              <a:solidFill>
                <a:srgbClr val="002060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7114477" y="5428949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x</a:t>
            </a:r>
            <a:r>
              <a:rPr lang="en-IN" baseline="-25000" dirty="0" smtClean="0"/>
              <a:t>3</a:t>
            </a:r>
            <a:endParaRPr lang="en-IN" baseline="-25000" dirty="0"/>
          </a:p>
        </p:txBody>
      </p:sp>
      <p:sp>
        <p:nvSpPr>
          <p:cNvPr id="100" name="TextBox 99"/>
          <p:cNvSpPr txBox="1"/>
          <p:nvPr/>
        </p:nvSpPr>
        <p:spPr>
          <a:xfrm>
            <a:off x="7134450" y="4257459"/>
            <a:ext cx="661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/>
              <a:t>x</a:t>
            </a:r>
            <a:r>
              <a:rPr lang="en-IN" baseline="-25000" dirty="0" smtClean="0"/>
              <a:t>2</a:t>
            </a:r>
            <a:r>
              <a:rPr lang="en-IN" dirty="0" smtClean="0"/>
              <a:t>, x</a:t>
            </a:r>
            <a:r>
              <a:rPr lang="en-IN" baseline="-25000" dirty="0" smtClean="0"/>
              <a:t>3</a:t>
            </a:r>
            <a:endParaRPr lang="en-IN" baseline="-25000" dirty="0"/>
          </a:p>
        </p:txBody>
      </p:sp>
    </p:spTree>
    <p:extLst>
      <p:ext uri="{BB962C8B-B14F-4D97-AF65-F5344CB8AC3E}">
        <p14:creationId xmlns:p14="http://schemas.microsoft.com/office/powerpoint/2010/main" val="916081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687475"/>
            <a:ext cx="7989752" cy="815222"/>
          </a:xfrm>
        </p:spPr>
        <p:txBody>
          <a:bodyPr>
            <a:normAutofit/>
          </a:bodyPr>
          <a:lstStyle/>
          <a:p>
            <a:r>
              <a:rPr lang="en-IN" sz="4400" b="1" dirty="0" smtClean="0"/>
              <a:t>Illustration</a:t>
            </a:r>
            <a:r>
              <a:rPr lang="en-IN" sz="4400" b="1" dirty="0"/>
              <a:t> (SFS)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212229" y="1941336"/>
            <a:ext cx="5568220" cy="4786566"/>
            <a:chOff x="3921196" y="2001652"/>
            <a:chExt cx="4940308" cy="4689080"/>
          </a:xfrm>
        </p:grpSpPr>
        <p:grpSp>
          <p:nvGrpSpPr>
            <p:cNvPr id="8" name="Group 7"/>
            <p:cNvGrpSpPr/>
            <p:nvPr/>
          </p:nvGrpSpPr>
          <p:grpSpPr>
            <a:xfrm>
              <a:off x="3925232" y="2001652"/>
              <a:ext cx="4936272" cy="4689080"/>
              <a:chOff x="156118" y="1912442"/>
              <a:chExt cx="8686795" cy="4867499"/>
            </a:xfrm>
          </p:grpSpPr>
          <p:sp>
            <p:nvSpPr>
              <p:cNvPr id="25" name="Oval 24"/>
              <p:cNvSpPr/>
              <p:nvPr/>
            </p:nvSpPr>
            <p:spPr>
              <a:xfrm>
                <a:off x="4163122" y="6296722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1289825" y="5341438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3055435" y="5341437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5103537" y="5341436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7055001" y="5341435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156118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1818578" y="4200291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3458735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4956719" y="4215156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6304149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7802133" y="4200292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4085059" y="1912442"/>
                <a:ext cx="1018478" cy="483219"/>
              </a:xfrm>
              <a:prstGeom prst="ellipse">
                <a:avLst/>
              </a:prstGeom>
              <a:noFill/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1434791" y="2986682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3200401" y="2986681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5248503" y="2986680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7199967" y="2986679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1" name="Straight Connector 40"/>
              <p:cNvCxnSpPr>
                <a:stCxn id="25" idx="0"/>
                <a:endCxn id="26" idx="4"/>
              </p:cNvCxnSpPr>
              <p:nvPr/>
            </p:nvCxnSpPr>
            <p:spPr>
              <a:xfrm flipH="1" flipV="1">
                <a:off x="1799064" y="5824657"/>
                <a:ext cx="2873297" cy="47206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>
                <a:stCxn id="25" idx="0"/>
                <a:endCxn id="27" idx="4"/>
              </p:cNvCxnSpPr>
              <p:nvPr/>
            </p:nvCxnSpPr>
            <p:spPr>
              <a:xfrm flipH="1" flipV="1">
                <a:off x="3564674" y="5824656"/>
                <a:ext cx="1107687" cy="472066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>
                <a:stCxn id="25" idx="0"/>
                <a:endCxn id="28" idx="4"/>
              </p:cNvCxnSpPr>
              <p:nvPr/>
            </p:nvCxnSpPr>
            <p:spPr>
              <a:xfrm flipV="1">
                <a:off x="4672361" y="5824655"/>
                <a:ext cx="940415" cy="47206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>
                <a:stCxn id="25" idx="0"/>
                <a:endCxn id="29" idx="4"/>
              </p:cNvCxnSpPr>
              <p:nvPr/>
            </p:nvCxnSpPr>
            <p:spPr>
              <a:xfrm flipV="1">
                <a:off x="4672361" y="5824654"/>
                <a:ext cx="2891879" cy="47206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>
                <a:stCxn id="26" idx="0"/>
              </p:cNvCxnSpPr>
              <p:nvPr/>
            </p:nvCxnSpPr>
            <p:spPr>
              <a:xfrm flipH="1" flipV="1">
                <a:off x="802888" y="4676076"/>
                <a:ext cx="996176" cy="66536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>
                <a:stCxn id="26" idx="0"/>
                <a:endCxn id="31" idx="4"/>
              </p:cNvCxnSpPr>
              <p:nvPr/>
            </p:nvCxnSpPr>
            <p:spPr>
              <a:xfrm flipV="1">
                <a:off x="1799064" y="4661211"/>
                <a:ext cx="539904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>
                <a:stCxn id="26" idx="0"/>
                <a:endCxn id="32" idx="4"/>
              </p:cNvCxnSpPr>
              <p:nvPr/>
            </p:nvCxnSpPr>
            <p:spPr>
              <a:xfrm flipV="1">
                <a:off x="1799064" y="4661210"/>
                <a:ext cx="2180061" cy="68022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>
                <a:stCxn id="26" idx="0"/>
                <a:endCxn id="33" idx="4"/>
              </p:cNvCxnSpPr>
              <p:nvPr/>
            </p:nvCxnSpPr>
            <p:spPr>
              <a:xfrm flipV="1">
                <a:off x="1799064" y="4676076"/>
                <a:ext cx="3678045" cy="66536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>
                <a:stCxn id="26" idx="0"/>
                <a:endCxn id="34" idx="4"/>
              </p:cNvCxnSpPr>
              <p:nvPr/>
            </p:nvCxnSpPr>
            <p:spPr>
              <a:xfrm flipV="1">
                <a:off x="1799064" y="4661210"/>
                <a:ext cx="5025475" cy="68022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>
                <a:stCxn id="26" idx="0"/>
                <a:endCxn id="35" idx="4"/>
              </p:cNvCxnSpPr>
              <p:nvPr/>
            </p:nvCxnSpPr>
            <p:spPr>
              <a:xfrm flipV="1">
                <a:off x="1799064" y="4661212"/>
                <a:ext cx="6523459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>
                <a:stCxn id="27" idx="0"/>
              </p:cNvCxnSpPr>
              <p:nvPr/>
            </p:nvCxnSpPr>
            <p:spPr>
              <a:xfrm flipH="1" flipV="1">
                <a:off x="802888" y="4676074"/>
                <a:ext cx="2761786" cy="66536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>
                <a:stCxn id="27" idx="0"/>
                <a:endCxn id="31" idx="4"/>
              </p:cNvCxnSpPr>
              <p:nvPr/>
            </p:nvCxnSpPr>
            <p:spPr>
              <a:xfrm flipH="1" flipV="1">
                <a:off x="2338968" y="4661211"/>
                <a:ext cx="1225706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>
                <a:stCxn id="27" idx="0"/>
                <a:endCxn id="32" idx="4"/>
              </p:cNvCxnSpPr>
              <p:nvPr/>
            </p:nvCxnSpPr>
            <p:spPr>
              <a:xfrm flipV="1">
                <a:off x="3564674" y="4661210"/>
                <a:ext cx="414451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>
                <a:stCxn id="27" idx="0"/>
                <a:endCxn id="33" idx="4"/>
              </p:cNvCxnSpPr>
              <p:nvPr/>
            </p:nvCxnSpPr>
            <p:spPr>
              <a:xfrm flipV="1">
                <a:off x="3564674" y="4676076"/>
                <a:ext cx="1912435" cy="665361"/>
              </a:xfrm>
              <a:prstGeom prst="line">
                <a:avLst/>
              </a:prstGeom>
              <a:ln>
                <a:solidFill>
                  <a:srgbClr val="00B0F0"/>
                </a:solidFill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>
                <a:stCxn id="27" idx="0"/>
                <a:endCxn id="34" idx="4"/>
              </p:cNvCxnSpPr>
              <p:nvPr/>
            </p:nvCxnSpPr>
            <p:spPr>
              <a:xfrm flipV="1">
                <a:off x="3564674" y="4661210"/>
                <a:ext cx="3259865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>
                <a:stCxn id="27" idx="0"/>
                <a:endCxn id="35" idx="4"/>
              </p:cNvCxnSpPr>
              <p:nvPr/>
            </p:nvCxnSpPr>
            <p:spPr>
              <a:xfrm flipV="1">
                <a:off x="3564674" y="4661212"/>
                <a:ext cx="4757849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>
                <a:stCxn id="28" idx="0"/>
              </p:cNvCxnSpPr>
              <p:nvPr/>
            </p:nvCxnSpPr>
            <p:spPr>
              <a:xfrm flipH="1" flipV="1">
                <a:off x="821470" y="4668644"/>
                <a:ext cx="4791306" cy="6727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>
                <a:stCxn id="28" idx="0"/>
                <a:endCxn id="31" idx="4"/>
              </p:cNvCxnSpPr>
              <p:nvPr/>
            </p:nvCxnSpPr>
            <p:spPr>
              <a:xfrm flipH="1" flipV="1">
                <a:off x="2338968" y="4661211"/>
                <a:ext cx="3273808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>
                <a:stCxn id="28" idx="0"/>
                <a:endCxn id="32" idx="4"/>
              </p:cNvCxnSpPr>
              <p:nvPr/>
            </p:nvCxnSpPr>
            <p:spPr>
              <a:xfrm flipH="1" flipV="1">
                <a:off x="3979125" y="4661210"/>
                <a:ext cx="1633651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>
                <a:stCxn id="28" idx="0"/>
                <a:endCxn id="33" idx="4"/>
              </p:cNvCxnSpPr>
              <p:nvPr/>
            </p:nvCxnSpPr>
            <p:spPr>
              <a:xfrm flipH="1" flipV="1">
                <a:off x="5477109" y="4676076"/>
                <a:ext cx="135667" cy="66536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>
                <a:stCxn id="28" idx="0"/>
                <a:endCxn id="34" idx="4"/>
              </p:cNvCxnSpPr>
              <p:nvPr/>
            </p:nvCxnSpPr>
            <p:spPr>
              <a:xfrm flipV="1">
                <a:off x="5612776" y="4661210"/>
                <a:ext cx="1211763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>
                <a:stCxn id="28" idx="0"/>
                <a:endCxn id="35" idx="4"/>
              </p:cNvCxnSpPr>
              <p:nvPr/>
            </p:nvCxnSpPr>
            <p:spPr>
              <a:xfrm flipV="1">
                <a:off x="5612776" y="4661212"/>
                <a:ext cx="2709747" cy="68022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>
                <a:stCxn id="29" idx="0"/>
              </p:cNvCxnSpPr>
              <p:nvPr/>
            </p:nvCxnSpPr>
            <p:spPr>
              <a:xfrm flipH="1" flipV="1">
                <a:off x="802424" y="4661209"/>
                <a:ext cx="6761816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>
                <a:stCxn id="29" idx="0"/>
                <a:endCxn id="31" idx="4"/>
              </p:cNvCxnSpPr>
              <p:nvPr/>
            </p:nvCxnSpPr>
            <p:spPr>
              <a:xfrm flipH="1" flipV="1">
                <a:off x="2338968" y="4661211"/>
                <a:ext cx="5225272" cy="68022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>
                <a:stCxn id="29" idx="0"/>
                <a:endCxn id="32" idx="4"/>
              </p:cNvCxnSpPr>
              <p:nvPr/>
            </p:nvCxnSpPr>
            <p:spPr>
              <a:xfrm flipH="1" flipV="1">
                <a:off x="3979125" y="4661210"/>
                <a:ext cx="3585115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>
                <a:stCxn id="29" idx="0"/>
                <a:endCxn id="33" idx="4"/>
              </p:cNvCxnSpPr>
              <p:nvPr/>
            </p:nvCxnSpPr>
            <p:spPr>
              <a:xfrm flipH="1" flipV="1">
                <a:off x="5477109" y="4676076"/>
                <a:ext cx="2087131" cy="66535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>
                <a:stCxn id="29" idx="0"/>
                <a:endCxn id="34" idx="4"/>
              </p:cNvCxnSpPr>
              <p:nvPr/>
            </p:nvCxnSpPr>
            <p:spPr>
              <a:xfrm flipH="1" flipV="1">
                <a:off x="6824539" y="4661210"/>
                <a:ext cx="739701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>
                <a:stCxn id="29" idx="0"/>
                <a:endCxn id="35" idx="4"/>
              </p:cNvCxnSpPr>
              <p:nvPr/>
            </p:nvCxnSpPr>
            <p:spPr>
              <a:xfrm flipV="1">
                <a:off x="7564240" y="4661212"/>
                <a:ext cx="758283" cy="68022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>
                <a:stCxn id="30" idx="0"/>
                <a:endCxn id="37" idx="4"/>
              </p:cNvCxnSpPr>
              <p:nvPr/>
            </p:nvCxnSpPr>
            <p:spPr>
              <a:xfrm flipV="1">
                <a:off x="676508" y="3469901"/>
                <a:ext cx="1267522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>
                <a:stCxn id="30" idx="0"/>
                <a:endCxn id="38" idx="4"/>
              </p:cNvCxnSpPr>
              <p:nvPr/>
            </p:nvCxnSpPr>
            <p:spPr>
              <a:xfrm flipV="1">
                <a:off x="676508" y="3469900"/>
                <a:ext cx="3033132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>
                <a:stCxn id="30" idx="0"/>
                <a:endCxn id="39" idx="4"/>
              </p:cNvCxnSpPr>
              <p:nvPr/>
            </p:nvCxnSpPr>
            <p:spPr>
              <a:xfrm flipV="1">
                <a:off x="676508" y="3469899"/>
                <a:ext cx="5081234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>
                <a:stCxn id="30" idx="0"/>
                <a:endCxn id="40" idx="4"/>
              </p:cNvCxnSpPr>
              <p:nvPr/>
            </p:nvCxnSpPr>
            <p:spPr>
              <a:xfrm flipV="1">
                <a:off x="676508" y="3469898"/>
                <a:ext cx="7032698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>
                <a:stCxn id="31" idx="0"/>
                <a:endCxn id="37" idx="4"/>
              </p:cNvCxnSpPr>
              <p:nvPr/>
            </p:nvCxnSpPr>
            <p:spPr>
              <a:xfrm flipH="1" flipV="1">
                <a:off x="1944030" y="3469901"/>
                <a:ext cx="394938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>
                <a:stCxn id="31" idx="0"/>
                <a:endCxn id="38" idx="4"/>
              </p:cNvCxnSpPr>
              <p:nvPr/>
            </p:nvCxnSpPr>
            <p:spPr>
              <a:xfrm flipV="1">
                <a:off x="2338968" y="3469900"/>
                <a:ext cx="1370672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>
                <a:stCxn id="31" idx="0"/>
                <a:endCxn id="39" idx="4"/>
              </p:cNvCxnSpPr>
              <p:nvPr/>
            </p:nvCxnSpPr>
            <p:spPr>
              <a:xfrm flipV="1">
                <a:off x="2338968" y="3469899"/>
                <a:ext cx="3418774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>
                <a:stCxn id="31" idx="0"/>
                <a:endCxn id="40" idx="4"/>
              </p:cNvCxnSpPr>
              <p:nvPr/>
            </p:nvCxnSpPr>
            <p:spPr>
              <a:xfrm flipV="1">
                <a:off x="2338968" y="3469898"/>
                <a:ext cx="5370238" cy="73039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>
                <a:stCxn id="32" idx="0"/>
                <a:endCxn id="37" idx="4"/>
              </p:cNvCxnSpPr>
              <p:nvPr/>
            </p:nvCxnSpPr>
            <p:spPr>
              <a:xfrm flipH="1" flipV="1">
                <a:off x="1944030" y="3469901"/>
                <a:ext cx="2035095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>
                <a:stCxn id="32" idx="0"/>
                <a:endCxn id="38" idx="4"/>
              </p:cNvCxnSpPr>
              <p:nvPr/>
            </p:nvCxnSpPr>
            <p:spPr>
              <a:xfrm flipH="1" flipV="1">
                <a:off x="3709640" y="3469900"/>
                <a:ext cx="269485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>
                <a:stCxn id="32" idx="0"/>
                <a:endCxn id="39" idx="4"/>
              </p:cNvCxnSpPr>
              <p:nvPr/>
            </p:nvCxnSpPr>
            <p:spPr>
              <a:xfrm flipV="1">
                <a:off x="3979125" y="3469899"/>
                <a:ext cx="1778617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>
                <a:stCxn id="32" idx="0"/>
                <a:endCxn id="40" idx="4"/>
              </p:cNvCxnSpPr>
              <p:nvPr/>
            </p:nvCxnSpPr>
            <p:spPr>
              <a:xfrm flipV="1">
                <a:off x="3979125" y="3469898"/>
                <a:ext cx="3730081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>
                <a:stCxn id="33" idx="0"/>
                <a:endCxn id="38" idx="4"/>
              </p:cNvCxnSpPr>
              <p:nvPr/>
            </p:nvCxnSpPr>
            <p:spPr>
              <a:xfrm flipH="1" flipV="1">
                <a:off x="3709640" y="3469900"/>
                <a:ext cx="1767469" cy="74525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>
                <a:stCxn id="33" idx="0"/>
                <a:endCxn id="37" idx="4"/>
              </p:cNvCxnSpPr>
              <p:nvPr/>
            </p:nvCxnSpPr>
            <p:spPr>
              <a:xfrm flipH="1" flipV="1">
                <a:off x="1944030" y="3469901"/>
                <a:ext cx="3533079" cy="74525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>
                <a:stCxn id="33" idx="0"/>
                <a:endCxn id="39" idx="4"/>
              </p:cNvCxnSpPr>
              <p:nvPr/>
            </p:nvCxnSpPr>
            <p:spPr>
              <a:xfrm flipV="1">
                <a:off x="5477109" y="3469899"/>
                <a:ext cx="280633" cy="74525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>
                <a:stCxn id="33" idx="0"/>
                <a:endCxn id="40" idx="4"/>
              </p:cNvCxnSpPr>
              <p:nvPr/>
            </p:nvCxnSpPr>
            <p:spPr>
              <a:xfrm flipV="1">
                <a:off x="5477109" y="3469898"/>
                <a:ext cx="2232097" cy="745258"/>
              </a:xfrm>
              <a:prstGeom prst="line">
                <a:avLst/>
              </a:prstGeom>
              <a:ln>
                <a:solidFill>
                  <a:srgbClr val="00B0F0"/>
                </a:solidFill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>
                <a:stCxn id="34" idx="0"/>
                <a:endCxn id="37" idx="4"/>
              </p:cNvCxnSpPr>
              <p:nvPr/>
            </p:nvCxnSpPr>
            <p:spPr>
              <a:xfrm flipH="1" flipV="1">
                <a:off x="1944030" y="3469901"/>
                <a:ext cx="4880509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>
                <a:stCxn id="34" idx="0"/>
                <a:endCxn id="38" idx="4"/>
              </p:cNvCxnSpPr>
              <p:nvPr/>
            </p:nvCxnSpPr>
            <p:spPr>
              <a:xfrm flipH="1" flipV="1">
                <a:off x="3709640" y="3469900"/>
                <a:ext cx="3114899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>
                <a:stCxn id="34" idx="0"/>
                <a:endCxn id="39" idx="4"/>
              </p:cNvCxnSpPr>
              <p:nvPr/>
            </p:nvCxnSpPr>
            <p:spPr>
              <a:xfrm flipH="1" flipV="1">
                <a:off x="5757742" y="3469899"/>
                <a:ext cx="1066797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>
                <a:stCxn id="34" idx="0"/>
                <a:endCxn id="40" idx="4"/>
              </p:cNvCxnSpPr>
              <p:nvPr/>
            </p:nvCxnSpPr>
            <p:spPr>
              <a:xfrm flipV="1">
                <a:off x="6824539" y="3469898"/>
                <a:ext cx="884667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>
                <a:stCxn id="35" idx="0"/>
                <a:endCxn id="37" idx="4"/>
              </p:cNvCxnSpPr>
              <p:nvPr/>
            </p:nvCxnSpPr>
            <p:spPr>
              <a:xfrm flipH="1" flipV="1">
                <a:off x="1944030" y="3469901"/>
                <a:ext cx="6378493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>
                <a:stCxn id="35" idx="0"/>
                <a:endCxn id="38" idx="4"/>
              </p:cNvCxnSpPr>
              <p:nvPr/>
            </p:nvCxnSpPr>
            <p:spPr>
              <a:xfrm flipH="1" flipV="1">
                <a:off x="3709640" y="3469900"/>
                <a:ext cx="4612883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>
                <a:stCxn id="35" idx="0"/>
                <a:endCxn id="39" idx="4"/>
              </p:cNvCxnSpPr>
              <p:nvPr/>
            </p:nvCxnSpPr>
            <p:spPr>
              <a:xfrm flipH="1" flipV="1">
                <a:off x="5757742" y="3469899"/>
                <a:ext cx="2564781" cy="73039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>
                <a:stCxn id="35" idx="0"/>
                <a:endCxn id="40" idx="4"/>
              </p:cNvCxnSpPr>
              <p:nvPr/>
            </p:nvCxnSpPr>
            <p:spPr>
              <a:xfrm flipH="1" flipV="1">
                <a:off x="7709206" y="3469898"/>
                <a:ext cx="613317" cy="73039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>
                <a:stCxn id="37" idx="0"/>
                <a:endCxn id="36" idx="4"/>
              </p:cNvCxnSpPr>
              <p:nvPr/>
            </p:nvCxnSpPr>
            <p:spPr>
              <a:xfrm flipV="1">
                <a:off x="1944030" y="2395661"/>
                <a:ext cx="2650268" cy="59102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>
                <a:stCxn id="38" idx="0"/>
                <a:endCxn id="36" idx="4"/>
              </p:cNvCxnSpPr>
              <p:nvPr/>
            </p:nvCxnSpPr>
            <p:spPr>
              <a:xfrm flipV="1">
                <a:off x="3709640" y="2395661"/>
                <a:ext cx="884658" cy="59102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>
                <a:stCxn id="39" idx="0"/>
                <a:endCxn id="36" idx="4"/>
              </p:cNvCxnSpPr>
              <p:nvPr/>
            </p:nvCxnSpPr>
            <p:spPr>
              <a:xfrm flipH="1" flipV="1">
                <a:off x="4594298" y="2395661"/>
                <a:ext cx="1163444" cy="59101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>
                <a:stCxn id="40" idx="0"/>
                <a:endCxn id="36" idx="4"/>
              </p:cNvCxnSpPr>
              <p:nvPr/>
            </p:nvCxnSpPr>
            <p:spPr>
              <a:xfrm flipH="1" flipV="1">
                <a:off x="4594298" y="2395661"/>
                <a:ext cx="3114908" cy="591018"/>
              </a:xfrm>
              <a:prstGeom prst="line">
                <a:avLst/>
              </a:prstGeom>
              <a:ln>
                <a:solidFill>
                  <a:schemeClr val="accent3"/>
                </a:solidFill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</p:grpSp>
        <p:sp>
          <p:nvSpPr>
            <p:cNvPr id="9" name="TextBox 8"/>
            <p:cNvSpPr txBox="1"/>
            <p:nvPr/>
          </p:nvSpPr>
          <p:spPr>
            <a:xfrm>
              <a:off x="6211771" y="6315460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0,0,0,0</a:t>
              </a:r>
              <a:endParaRPr lang="en-IN" sz="14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550021" y="5407923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0,0,0,1</a:t>
              </a:r>
              <a:endParaRPr lang="en-IN" sz="14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572769" y="5409028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0,0,1,0</a:t>
              </a:r>
              <a:endParaRPr lang="en-IN" sz="14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735906" y="5407617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0,1,0,0</a:t>
              </a:r>
              <a:endParaRPr lang="en-IN" sz="14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840352" y="5395188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1,0,0,0</a:t>
              </a:r>
              <a:endParaRPr lang="en-IN" sz="14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921196" y="428902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0,1,0,1</a:t>
              </a:r>
              <a:endParaRPr lang="en-IN" sz="1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876309" y="429163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0,1,0,1</a:t>
              </a:r>
              <a:endParaRPr lang="en-IN" sz="14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794259" y="4285169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1,0,0,1</a:t>
              </a:r>
              <a:endParaRPr lang="en-IN" sz="1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660752" y="4301210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0,1,1,0</a:t>
              </a:r>
              <a:endParaRPr lang="en-IN" sz="14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397730" y="4287581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1,0,1,0</a:t>
              </a:r>
              <a:endParaRPr lang="en-IN" sz="14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269270" y="428875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1,1,0,0</a:t>
              </a:r>
              <a:endParaRPr lang="en-IN" sz="1400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647190" y="3111909"/>
              <a:ext cx="589091" cy="4292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0,1,1,1</a:t>
              </a:r>
              <a:endParaRPr lang="en-IN" sz="14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638087" y="3098060"/>
              <a:ext cx="647402" cy="4721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600" dirty="0" smtClean="0"/>
                <a:t>1,0,1,1</a:t>
              </a:r>
              <a:endParaRPr lang="en-IN" sz="16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818423" y="3119340"/>
              <a:ext cx="589091" cy="4292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1,1,0,1</a:t>
              </a:r>
              <a:endParaRPr lang="en-IN" sz="14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918269" y="3123056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1,1,1,0</a:t>
              </a:r>
              <a:endParaRPr lang="en-IN" sz="14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158057" y="2061337"/>
              <a:ext cx="589091" cy="4292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sz="1400" dirty="0" smtClean="0"/>
                <a:t>1,1,1,1</a:t>
              </a:r>
              <a:endParaRPr lang="en-IN" sz="1400" dirty="0"/>
            </a:p>
          </p:txBody>
        </p:sp>
      </p:grpSp>
      <p:sp>
        <p:nvSpPr>
          <p:cNvPr id="97" name="TextBox 96"/>
          <p:cNvSpPr txBox="1"/>
          <p:nvPr/>
        </p:nvSpPr>
        <p:spPr>
          <a:xfrm>
            <a:off x="6616476" y="1941336"/>
            <a:ext cx="20862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 smtClean="0">
                <a:solidFill>
                  <a:srgbClr val="002060"/>
                </a:solidFill>
              </a:rPr>
              <a:t>Four Features – x</a:t>
            </a:r>
            <a:r>
              <a:rPr lang="en-IN" sz="1200" baseline="-25000" dirty="0" smtClean="0">
                <a:solidFill>
                  <a:srgbClr val="002060"/>
                </a:solidFill>
              </a:rPr>
              <a:t>1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2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3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4</a:t>
            </a:r>
            <a:endParaRPr lang="en-IN" sz="1200" baseline="-25000" dirty="0">
              <a:solidFill>
                <a:srgbClr val="002060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6444786" y="2222624"/>
            <a:ext cx="23371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 smtClean="0">
                <a:solidFill>
                  <a:srgbClr val="002060"/>
                </a:solidFill>
              </a:rPr>
              <a:t>1-x</a:t>
            </a:r>
            <a:r>
              <a:rPr lang="en-IN" sz="1200" baseline="-25000" dirty="0" smtClean="0">
                <a:solidFill>
                  <a:srgbClr val="002060"/>
                </a:solidFill>
              </a:rPr>
              <a:t>i</a:t>
            </a:r>
            <a:r>
              <a:rPr lang="en-IN" sz="1200" dirty="0" smtClean="0">
                <a:solidFill>
                  <a:srgbClr val="002060"/>
                </a:solidFill>
              </a:rPr>
              <a:t> is selected; 0-x</a:t>
            </a:r>
            <a:r>
              <a:rPr lang="en-IN" sz="1200" baseline="-25000" dirty="0" smtClean="0">
                <a:solidFill>
                  <a:srgbClr val="002060"/>
                </a:solidFill>
              </a:rPr>
              <a:t>i</a:t>
            </a:r>
            <a:r>
              <a:rPr lang="en-IN" sz="1200" dirty="0" smtClean="0">
                <a:solidFill>
                  <a:srgbClr val="002060"/>
                </a:solidFill>
              </a:rPr>
              <a:t> is not selected</a:t>
            </a:r>
            <a:endParaRPr lang="en-IN" sz="1200" dirty="0">
              <a:solidFill>
                <a:srgbClr val="002060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7114477" y="5428949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x</a:t>
            </a:r>
            <a:r>
              <a:rPr lang="en-IN" baseline="-25000" dirty="0" smtClean="0"/>
              <a:t>3</a:t>
            </a:r>
            <a:endParaRPr lang="en-IN" baseline="-25000" dirty="0"/>
          </a:p>
        </p:txBody>
      </p:sp>
      <p:sp>
        <p:nvSpPr>
          <p:cNvPr id="100" name="TextBox 99"/>
          <p:cNvSpPr txBox="1"/>
          <p:nvPr/>
        </p:nvSpPr>
        <p:spPr>
          <a:xfrm>
            <a:off x="7134450" y="4257459"/>
            <a:ext cx="661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/>
              <a:t>x</a:t>
            </a:r>
            <a:r>
              <a:rPr lang="en-IN" baseline="-25000" dirty="0" smtClean="0"/>
              <a:t>2</a:t>
            </a:r>
            <a:r>
              <a:rPr lang="en-IN" dirty="0" smtClean="0"/>
              <a:t>, x</a:t>
            </a:r>
            <a:r>
              <a:rPr lang="en-IN" baseline="-25000" dirty="0" smtClean="0"/>
              <a:t>3</a:t>
            </a:r>
            <a:endParaRPr lang="en-IN" baseline="-25000" dirty="0"/>
          </a:p>
        </p:txBody>
      </p:sp>
      <p:sp>
        <p:nvSpPr>
          <p:cNvPr id="101" name="TextBox 100"/>
          <p:cNvSpPr txBox="1"/>
          <p:nvPr/>
        </p:nvSpPr>
        <p:spPr>
          <a:xfrm>
            <a:off x="7114477" y="2997711"/>
            <a:ext cx="905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/>
              <a:t>x</a:t>
            </a:r>
            <a:r>
              <a:rPr lang="en-IN" baseline="-25000" dirty="0" smtClean="0"/>
              <a:t>1</a:t>
            </a:r>
            <a:r>
              <a:rPr lang="en-IN" dirty="0" smtClean="0"/>
              <a:t>,x</a:t>
            </a:r>
            <a:r>
              <a:rPr lang="en-IN" baseline="-25000" dirty="0" smtClean="0"/>
              <a:t>2</a:t>
            </a:r>
            <a:r>
              <a:rPr lang="en-IN" dirty="0" smtClean="0"/>
              <a:t>, x</a:t>
            </a:r>
            <a:r>
              <a:rPr lang="en-IN" baseline="-25000" dirty="0" smtClean="0"/>
              <a:t>3</a:t>
            </a:r>
            <a:endParaRPr lang="en-IN" baseline="-25000" dirty="0"/>
          </a:p>
        </p:txBody>
      </p:sp>
    </p:spTree>
    <p:extLst>
      <p:ext uri="{BB962C8B-B14F-4D97-AF65-F5344CB8AC3E}">
        <p14:creationId xmlns:p14="http://schemas.microsoft.com/office/powerpoint/2010/main" val="136237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687475"/>
            <a:ext cx="7989752" cy="815222"/>
          </a:xfrm>
        </p:spPr>
        <p:txBody>
          <a:bodyPr>
            <a:normAutofit/>
          </a:bodyPr>
          <a:lstStyle/>
          <a:p>
            <a:r>
              <a:rPr lang="en-IN" sz="4400" b="1" dirty="0" smtClean="0"/>
              <a:t>Illustration</a:t>
            </a:r>
            <a:r>
              <a:rPr lang="en-IN" sz="4400" b="1" dirty="0"/>
              <a:t> (SFS)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212229" y="1941336"/>
            <a:ext cx="5568220" cy="4786566"/>
            <a:chOff x="3921196" y="2001652"/>
            <a:chExt cx="4940308" cy="4689080"/>
          </a:xfrm>
        </p:grpSpPr>
        <p:grpSp>
          <p:nvGrpSpPr>
            <p:cNvPr id="8" name="Group 7"/>
            <p:cNvGrpSpPr/>
            <p:nvPr/>
          </p:nvGrpSpPr>
          <p:grpSpPr>
            <a:xfrm>
              <a:off x="3925232" y="2001652"/>
              <a:ext cx="4936272" cy="4689080"/>
              <a:chOff x="156118" y="1912442"/>
              <a:chExt cx="8686795" cy="4867499"/>
            </a:xfrm>
          </p:grpSpPr>
          <p:sp>
            <p:nvSpPr>
              <p:cNvPr id="25" name="Oval 24"/>
              <p:cNvSpPr/>
              <p:nvPr/>
            </p:nvSpPr>
            <p:spPr>
              <a:xfrm>
                <a:off x="4163122" y="6296722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1289825" y="5341438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3055435" y="5341437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5103537" y="5341436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7055001" y="5341435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156118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1818578" y="4200291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3458735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4956719" y="4215156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6304149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7802133" y="4200292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4085059" y="1912442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1434791" y="2986682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3200401" y="2986681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5248503" y="2986680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7199967" y="2986679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1" name="Straight Connector 40"/>
              <p:cNvCxnSpPr>
                <a:stCxn id="25" idx="0"/>
                <a:endCxn id="26" idx="4"/>
              </p:cNvCxnSpPr>
              <p:nvPr/>
            </p:nvCxnSpPr>
            <p:spPr>
              <a:xfrm flipH="1" flipV="1">
                <a:off x="1799064" y="5824657"/>
                <a:ext cx="2873297" cy="47206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>
                <a:stCxn id="25" idx="0"/>
                <a:endCxn id="27" idx="4"/>
              </p:cNvCxnSpPr>
              <p:nvPr/>
            </p:nvCxnSpPr>
            <p:spPr>
              <a:xfrm flipH="1" flipV="1">
                <a:off x="3564674" y="5824656"/>
                <a:ext cx="1107687" cy="472066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>
                <a:stCxn id="25" idx="0"/>
                <a:endCxn id="28" idx="4"/>
              </p:cNvCxnSpPr>
              <p:nvPr/>
            </p:nvCxnSpPr>
            <p:spPr>
              <a:xfrm flipV="1">
                <a:off x="4672361" y="5824655"/>
                <a:ext cx="940415" cy="47206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>
                <a:stCxn id="25" idx="0"/>
                <a:endCxn id="29" idx="4"/>
              </p:cNvCxnSpPr>
              <p:nvPr/>
            </p:nvCxnSpPr>
            <p:spPr>
              <a:xfrm flipV="1">
                <a:off x="4672361" y="5824654"/>
                <a:ext cx="2891879" cy="47206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>
                <a:stCxn id="26" idx="0"/>
              </p:cNvCxnSpPr>
              <p:nvPr/>
            </p:nvCxnSpPr>
            <p:spPr>
              <a:xfrm flipH="1" flipV="1">
                <a:off x="802888" y="4676076"/>
                <a:ext cx="996176" cy="66536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>
                <a:stCxn id="26" idx="0"/>
                <a:endCxn id="31" idx="4"/>
              </p:cNvCxnSpPr>
              <p:nvPr/>
            </p:nvCxnSpPr>
            <p:spPr>
              <a:xfrm flipV="1">
                <a:off x="1799064" y="4661211"/>
                <a:ext cx="539904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>
                <a:stCxn id="26" idx="0"/>
                <a:endCxn id="32" idx="4"/>
              </p:cNvCxnSpPr>
              <p:nvPr/>
            </p:nvCxnSpPr>
            <p:spPr>
              <a:xfrm flipV="1">
                <a:off x="1799064" y="4661210"/>
                <a:ext cx="2180061" cy="68022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>
                <a:stCxn id="26" idx="0"/>
                <a:endCxn id="33" idx="4"/>
              </p:cNvCxnSpPr>
              <p:nvPr/>
            </p:nvCxnSpPr>
            <p:spPr>
              <a:xfrm flipV="1">
                <a:off x="1799064" y="4676076"/>
                <a:ext cx="3678045" cy="66536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>
                <a:stCxn id="26" idx="0"/>
                <a:endCxn id="34" idx="4"/>
              </p:cNvCxnSpPr>
              <p:nvPr/>
            </p:nvCxnSpPr>
            <p:spPr>
              <a:xfrm flipV="1">
                <a:off x="1799064" y="4661210"/>
                <a:ext cx="5025475" cy="68022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>
                <a:stCxn id="26" idx="0"/>
                <a:endCxn id="35" idx="4"/>
              </p:cNvCxnSpPr>
              <p:nvPr/>
            </p:nvCxnSpPr>
            <p:spPr>
              <a:xfrm flipV="1">
                <a:off x="1799064" y="4661212"/>
                <a:ext cx="6523459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>
                <a:stCxn id="27" idx="0"/>
              </p:cNvCxnSpPr>
              <p:nvPr/>
            </p:nvCxnSpPr>
            <p:spPr>
              <a:xfrm flipH="1" flipV="1">
                <a:off x="802888" y="4676074"/>
                <a:ext cx="2761786" cy="66536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>
                <a:stCxn id="27" idx="0"/>
                <a:endCxn id="31" idx="4"/>
              </p:cNvCxnSpPr>
              <p:nvPr/>
            </p:nvCxnSpPr>
            <p:spPr>
              <a:xfrm flipH="1" flipV="1">
                <a:off x="2338968" y="4661211"/>
                <a:ext cx="1225706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>
                <a:stCxn id="27" idx="0"/>
                <a:endCxn id="32" idx="4"/>
              </p:cNvCxnSpPr>
              <p:nvPr/>
            </p:nvCxnSpPr>
            <p:spPr>
              <a:xfrm flipV="1">
                <a:off x="3564674" y="4661210"/>
                <a:ext cx="414451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>
                <a:stCxn id="27" idx="0"/>
                <a:endCxn id="33" idx="4"/>
              </p:cNvCxnSpPr>
              <p:nvPr/>
            </p:nvCxnSpPr>
            <p:spPr>
              <a:xfrm flipV="1">
                <a:off x="3564674" y="4676076"/>
                <a:ext cx="1912435" cy="665361"/>
              </a:xfrm>
              <a:prstGeom prst="line">
                <a:avLst/>
              </a:prstGeom>
              <a:ln>
                <a:solidFill>
                  <a:srgbClr val="00B0F0"/>
                </a:solidFill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>
                <a:stCxn id="27" idx="0"/>
                <a:endCxn id="34" idx="4"/>
              </p:cNvCxnSpPr>
              <p:nvPr/>
            </p:nvCxnSpPr>
            <p:spPr>
              <a:xfrm flipV="1">
                <a:off x="3564674" y="4661210"/>
                <a:ext cx="3259865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>
                <a:stCxn id="27" idx="0"/>
                <a:endCxn id="35" idx="4"/>
              </p:cNvCxnSpPr>
              <p:nvPr/>
            </p:nvCxnSpPr>
            <p:spPr>
              <a:xfrm flipV="1">
                <a:off x="3564674" y="4661212"/>
                <a:ext cx="4757849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>
                <a:stCxn id="28" idx="0"/>
              </p:cNvCxnSpPr>
              <p:nvPr/>
            </p:nvCxnSpPr>
            <p:spPr>
              <a:xfrm flipH="1" flipV="1">
                <a:off x="821470" y="4668644"/>
                <a:ext cx="4791306" cy="6727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>
                <a:stCxn id="28" idx="0"/>
                <a:endCxn id="31" idx="4"/>
              </p:cNvCxnSpPr>
              <p:nvPr/>
            </p:nvCxnSpPr>
            <p:spPr>
              <a:xfrm flipH="1" flipV="1">
                <a:off x="2338968" y="4661211"/>
                <a:ext cx="3273808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>
                <a:stCxn id="28" idx="0"/>
                <a:endCxn id="32" idx="4"/>
              </p:cNvCxnSpPr>
              <p:nvPr/>
            </p:nvCxnSpPr>
            <p:spPr>
              <a:xfrm flipH="1" flipV="1">
                <a:off x="3979125" y="4661210"/>
                <a:ext cx="1633651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>
                <a:stCxn id="28" idx="0"/>
                <a:endCxn id="33" idx="4"/>
              </p:cNvCxnSpPr>
              <p:nvPr/>
            </p:nvCxnSpPr>
            <p:spPr>
              <a:xfrm flipH="1" flipV="1">
                <a:off x="5477109" y="4676076"/>
                <a:ext cx="135667" cy="66536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>
                <a:stCxn id="28" idx="0"/>
                <a:endCxn id="34" idx="4"/>
              </p:cNvCxnSpPr>
              <p:nvPr/>
            </p:nvCxnSpPr>
            <p:spPr>
              <a:xfrm flipV="1">
                <a:off x="5612776" y="4661210"/>
                <a:ext cx="1211763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>
                <a:stCxn id="28" idx="0"/>
                <a:endCxn id="35" idx="4"/>
              </p:cNvCxnSpPr>
              <p:nvPr/>
            </p:nvCxnSpPr>
            <p:spPr>
              <a:xfrm flipV="1">
                <a:off x="5612776" y="4661212"/>
                <a:ext cx="2709747" cy="68022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>
                <a:stCxn id="29" idx="0"/>
              </p:cNvCxnSpPr>
              <p:nvPr/>
            </p:nvCxnSpPr>
            <p:spPr>
              <a:xfrm flipH="1" flipV="1">
                <a:off x="802424" y="4661209"/>
                <a:ext cx="6761816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>
                <a:stCxn id="29" idx="0"/>
                <a:endCxn id="31" idx="4"/>
              </p:cNvCxnSpPr>
              <p:nvPr/>
            </p:nvCxnSpPr>
            <p:spPr>
              <a:xfrm flipH="1" flipV="1">
                <a:off x="2338968" y="4661211"/>
                <a:ext cx="5225272" cy="68022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>
                <a:stCxn id="29" idx="0"/>
                <a:endCxn id="32" idx="4"/>
              </p:cNvCxnSpPr>
              <p:nvPr/>
            </p:nvCxnSpPr>
            <p:spPr>
              <a:xfrm flipH="1" flipV="1">
                <a:off x="3979125" y="4661210"/>
                <a:ext cx="3585115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>
                <a:stCxn id="29" idx="0"/>
                <a:endCxn id="33" idx="4"/>
              </p:cNvCxnSpPr>
              <p:nvPr/>
            </p:nvCxnSpPr>
            <p:spPr>
              <a:xfrm flipH="1" flipV="1">
                <a:off x="5477109" y="4676076"/>
                <a:ext cx="2087131" cy="66535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>
                <a:stCxn id="29" idx="0"/>
                <a:endCxn id="34" idx="4"/>
              </p:cNvCxnSpPr>
              <p:nvPr/>
            </p:nvCxnSpPr>
            <p:spPr>
              <a:xfrm flipH="1" flipV="1">
                <a:off x="6824539" y="4661210"/>
                <a:ext cx="739701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>
                <a:stCxn id="29" idx="0"/>
                <a:endCxn id="35" idx="4"/>
              </p:cNvCxnSpPr>
              <p:nvPr/>
            </p:nvCxnSpPr>
            <p:spPr>
              <a:xfrm flipV="1">
                <a:off x="7564240" y="4661212"/>
                <a:ext cx="758283" cy="68022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>
                <a:stCxn id="30" idx="0"/>
                <a:endCxn id="37" idx="4"/>
              </p:cNvCxnSpPr>
              <p:nvPr/>
            </p:nvCxnSpPr>
            <p:spPr>
              <a:xfrm flipV="1">
                <a:off x="676508" y="3469901"/>
                <a:ext cx="1267522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>
                <a:stCxn id="30" idx="0"/>
                <a:endCxn id="38" idx="4"/>
              </p:cNvCxnSpPr>
              <p:nvPr/>
            </p:nvCxnSpPr>
            <p:spPr>
              <a:xfrm flipV="1">
                <a:off x="676508" y="3469900"/>
                <a:ext cx="3033132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>
                <a:stCxn id="30" idx="0"/>
                <a:endCxn id="39" idx="4"/>
              </p:cNvCxnSpPr>
              <p:nvPr/>
            </p:nvCxnSpPr>
            <p:spPr>
              <a:xfrm flipV="1">
                <a:off x="676508" y="3469899"/>
                <a:ext cx="5081234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>
                <a:stCxn id="30" idx="0"/>
                <a:endCxn id="40" idx="4"/>
              </p:cNvCxnSpPr>
              <p:nvPr/>
            </p:nvCxnSpPr>
            <p:spPr>
              <a:xfrm flipV="1">
                <a:off x="676508" y="3469898"/>
                <a:ext cx="7032698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>
                <a:stCxn id="31" idx="0"/>
                <a:endCxn id="37" idx="4"/>
              </p:cNvCxnSpPr>
              <p:nvPr/>
            </p:nvCxnSpPr>
            <p:spPr>
              <a:xfrm flipH="1" flipV="1">
                <a:off x="1944030" y="3469901"/>
                <a:ext cx="394938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>
                <a:stCxn id="31" idx="0"/>
                <a:endCxn id="38" idx="4"/>
              </p:cNvCxnSpPr>
              <p:nvPr/>
            </p:nvCxnSpPr>
            <p:spPr>
              <a:xfrm flipV="1">
                <a:off x="2338968" y="3469900"/>
                <a:ext cx="1370672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>
                <a:stCxn id="31" idx="0"/>
                <a:endCxn id="39" idx="4"/>
              </p:cNvCxnSpPr>
              <p:nvPr/>
            </p:nvCxnSpPr>
            <p:spPr>
              <a:xfrm flipV="1">
                <a:off x="2338968" y="3469899"/>
                <a:ext cx="3418774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>
                <a:stCxn id="31" idx="0"/>
                <a:endCxn id="40" idx="4"/>
              </p:cNvCxnSpPr>
              <p:nvPr/>
            </p:nvCxnSpPr>
            <p:spPr>
              <a:xfrm flipV="1">
                <a:off x="2338968" y="3469898"/>
                <a:ext cx="5370238" cy="73039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>
                <a:stCxn id="32" idx="0"/>
                <a:endCxn id="37" idx="4"/>
              </p:cNvCxnSpPr>
              <p:nvPr/>
            </p:nvCxnSpPr>
            <p:spPr>
              <a:xfrm flipH="1" flipV="1">
                <a:off x="1944030" y="3469901"/>
                <a:ext cx="2035095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>
                <a:stCxn id="32" idx="0"/>
                <a:endCxn id="38" idx="4"/>
              </p:cNvCxnSpPr>
              <p:nvPr/>
            </p:nvCxnSpPr>
            <p:spPr>
              <a:xfrm flipH="1" flipV="1">
                <a:off x="3709640" y="3469900"/>
                <a:ext cx="269485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>
                <a:stCxn id="32" idx="0"/>
                <a:endCxn id="39" idx="4"/>
              </p:cNvCxnSpPr>
              <p:nvPr/>
            </p:nvCxnSpPr>
            <p:spPr>
              <a:xfrm flipV="1">
                <a:off x="3979125" y="3469899"/>
                <a:ext cx="1778617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>
                <a:stCxn id="32" idx="0"/>
                <a:endCxn id="40" idx="4"/>
              </p:cNvCxnSpPr>
              <p:nvPr/>
            </p:nvCxnSpPr>
            <p:spPr>
              <a:xfrm flipV="1">
                <a:off x="3979125" y="3469898"/>
                <a:ext cx="3730081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>
                <a:stCxn id="33" idx="0"/>
                <a:endCxn id="38" idx="4"/>
              </p:cNvCxnSpPr>
              <p:nvPr/>
            </p:nvCxnSpPr>
            <p:spPr>
              <a:xfrm flipH="1" flipV="1">
                <a:off x="3709640" y="3469900"/>
                <a:ext cx="1767469" cy="74525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>
                <a:stCxn id="33" idx="0"/>
                <a:endCxn id="37" idx="4"/>
              </p:cNvCxnSpPr>
              <p:nvPr/>
            </p:nvCxnSpPr>
            <p:spPr>
              <a:xfrm flipH="1" flipV="1">
                <a:off x="1944030" y="3469901"/>
                <a:ext cx="3533079" cy="74525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>
                <a:stCxn id="33" idx="0"/>
                <a:endCxn id="39" idx="4"/>
              </p:cNvCxnSpPr>
              <p:nvPr/>
            </p:nvCxnSpPr>
            <p:spPr>
              <a:xfrm flipV="1">
                <a:off x="5477109" y="3469899"/>
                <a:ext cx="280633" cy="74525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>
                <a:stCxn id="33" idx="0"/>
                <a:endCxn id="40" idx="4"/>
              </p:cNvCxnSpPr>
              <p:nvPr/>
            </p:nvCxnSpPr>
            <p:spPr>
              <a:xfrm flipV="1">
                <a:off x="5477109" y="3469898"/>
                <a:ext cx="2232097" cy="745258"/>
              </a:xfrm>
              <a:prstGeom prst="line">
                <a:avLst/>
              </a:prstGeom>
              <a:ln>
                <a:solidFill>
                  <a:srgbClr val="00B0F0"/>
                </a:solidFill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>
                <a:stCxn id="34" idx="0"/>
                <a:endCxn id="37" idx="4"/>
              </p:cNvCxnSpPr>
              <p:nvPr/>
            </p:nvCxnSpPr>
            <p:spPr>
              <a:xfrm flipH="1" flipV="1">
                <a:off x="1944030" y="3469901"/>
                <a:ext cx="4880509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>
                <a:stCxn id="34" idx="0"/>
                <a:endCxn id="38" idx="4"/>
              </p:cNvCxnSpPr>
              <p:nvPr/>
            </p:nvCxnSpPr>
            <p:spPr>
              <a:xfrm flipH="1" flipV="1">
                <a:off x="3709640" y="3469900"/>
                <a:ext cx="3114899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>
                <a:stCxn id="34" idx="0"/>
                <a:endCxn id="39" idx="4"/>
              </p:cNvCxnSpPr>
              <p:nvPr/>
            </p:nvCxnSpPr>
            <p:spPr>
              <a:xfrm flipH="1" flipV="1">
                <a:off x="5757742" y="3469899"/>
                <a:ext cx="1066797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>
                <a:stCxn id="34" idx="0"/>
                <a:endCxn id="40" idx="4"/>
              </p:cNvCxnSpPr>
              <p:nvPr/>
            </p:nvCxnSpPr>
            <p:spPr>
              <a:xfrm flipV="1">
                <a:off x="6824539" y="3469898"/>
                <a:ext cx="884667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>
                <a:stCxn id="35" idx="0"/>
                <a:endCxn id="37" idx="4"/>
              </p:cNvCxnSpPr>
              <p:nvPr/>
            </p:nvCxnSpPr>
            <p:spPr>
              <a:xfrm flipH="1" flipV="1">
                <a:off x="1944030" y="3469901"/>
                <a:ext cx="6378493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>
                <a:stCxn id="35" idx="0"/>
                <a:endCxn id="38" idx="4"/>
              </p:cNvCxnSpPr>
              <p:nvPr/>
            </p:nvCxnSpPr>
            <p:spPr>
              <a:xfrm flipH="1" flipV="1">
                <a:off x="3709640" y="3469900"/>
                <a:ext cx="4612883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>
                <a:stCxn id="35" idx="0"/>
                <a:endCxn id="39" idx="4"/>
              </p:cNvCxnSpPr>
              <p:nvPr/>
            </p:nvCxnSpPr>
            <p:spPr>
              <a:xfrm flipH="1" flipV="1">
                <a:off x="5757742" y="3469899"/>
                <a:ext cx="2564781" cy="73039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>
                <a:stCxn id="35" idx="0"/>
                <a:endCxn id="40" idx="4"/>
              </p:cNvCxnSpPr>
              <p:nvPr/>
            </p:nvCxnSpPr>
            <p:spPr>
              <a:xfrm flipH="1" flipV="1">
                <a:off x="7709206" y="3469898"/>
                <a:ext cx="613317" cy="73039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>
                <a:stCxn id="37" idx="0"/>
                <a:endCxn id="36" idx="4"/>
              </p:cNvCxnSpPr>
              <p:nvPr/>
            </p:nvCxnSpPr>
            <p:spPr>
              <a:xfrm flipV="1">
                <a:off x="1944030" y="2395661"/>
                <a:ext cx="2650268" cy="59102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>
                <a:stCxn id="38" idx="0"/>
                <a:endCxn id="36" idx="4"/>
              </p:cNvCxnSpPr>
              <p:nvPr/>
            </p:nvCxnSpPr>
            <p:spPr>
              <a:xfrm flipV="1">
                <a:off x="3709640" y="2395661"/>
                <a:ext cx="884658" cy="59102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>
                <a:stCxn id="39" idx="0"/>
                <a:endCxn id="36" idx="4"/>
              </p:cNvCxnSpPr>
              <p:nvPr/>
            </p:nvCxnSpPr>
            <p:spPr>
              <a:xfrm flipH="1" flipV="1">
                <a:off x="4594298" y="2395661"/>
                <a:ext cx="1163444" cy="59101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>
                <a:stCxn id="40" idx="0"/>
                <a:endCxn id="36" idx="4"/>
              </p:cNvCxnSpPr>
              <p:nvPr/>
            </p:nvCxnSpPr>
            <p:spPr>
              <a:xfrm flipH="1" flipV="1">
                <a:off x="4594298" y="2395661"/>
                <a:ext cx="3114908" cy="591018"/>
              </a:xfrm>
              <a:prstGeom prst="line">
                <a:avLst/>
              </a:prstGeom>
              <a:ln>
                <a:solidFill>
                  <a:srgbClr val="00B0F0"/>
                </a:solidFill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</p:grpSp>
        <p:sp>
          <p:nvSpPr>
            <p:cNvPr id="9" name="TextBox 8"/>
            <p:cNvSpPr txBox="1"/>
            <p:nvPr/>
          </p:nvSpPr>
          <p:spPr>
            <a:xfrm>
              <a:off x="6211771" y="6315460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0,0,0,0</a:t>
              </a:r>
              <a:endParaRPr lang="en-IN" sz="14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550021" y="5407923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0,0,0,1</a:t>
              </a:r>
              <a:endParaRPr lang="en-IN" sz="14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572769" y="5409028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0,0,1,0</a:t>
              </a:r>
              <a:endParaRPr lang="en-IN" sz="14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735906" y="5407617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0,1,0,0</a:t>
              </a:r>
              <a:endParaRPr lang="en-IN" sz="14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840352" y="5395188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1,0,0,0</a:t>
              </a:r>
              <a:endParaRPr lang="en-IN" sz="14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921196" y="428902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0,1,0,1</a:t>
              </a:r>
              <a:endParaRPr lang="en-IN" sz="1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876309" y="429163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0,1,0,1</a:t>
              </a:r>
              <a:endParaRPr lang="en-IN" sz="14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794259" y="4285169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1,0,0,1</a:t>
              </a:r>
              <a:endParaRPr lang="en-IN" sz="1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660752" y="4301210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0,1,1,0</a:t>
              </a:r>
              <a:endParaRPr lang="en-IN" sz="14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397730" y="4287581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1,0,1,0</a:t>
              </a:r>
              <a:endParaRPr lang="en-IN" sz="14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269270" y="428875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1,1,0,0</a:t>
              </a:r>
              <a:endParaRPr lang="en-IN" sz="1400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647190" y="3111909"/>
              <a:ext cx="589091" cy="4292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0,1,1,1</a:t>
              </a:r>
              <a:endParaRPr lang="en-IN" sz="14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638087" y="3098060"/>
              <a:ext cx="647402" cy="4721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600" dirty="0" smtClean="0"/>
                <a:t>1,0,1,1</a:t>
              </a:r>
              <a:endParaRPr lang="en-IN" sz="16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818423" y="3119340"/>
              <a:ext cx="589091" cy="4292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1,1,0,1</a:t>
              </a:r>
              <a:endParaRPr lang="en-IN" sz="14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918269" y="3123056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1,1,1,0</a:t>
              </a:r>
              <a:endParaRPr lang="en-IN" sz="14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158057" y="2061337"/>
              <a:ext cx="589091" cy="4292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sz="1400" dirty="0" smtClean="0"/>
                <a:t>1,1,1,1</a:t>
              </a:r>
              <a:endParaRPr lang="en-IN" sz="1400" dirty="0"/>
            </a:p>
          </p:txBody>
        </p:sp>
      </p:grpSp>
      <p:sp>
        <p:nvSpPr>
          <p:cNvPr id="97" name="TextBox 96"/>
          <p:cNvSpPr txBox="1"/>
          <p:nvPr/>
        </p:nvSpPr>
        <p:spPr>
          <a:xfrm>
            <a:off x="6616476" y="1941336"/>
            <a:ext cx="20862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 smtClean="0">
                <a:solidFill>
                  <a:srgbClr val="002060"/>
                </a:solidFill>
              </a:rPr>
              <a:t>Four Features – x</a:t>
            </a:r>
            <a:r>
              <a:rPr lang="en-IN" sz="1200" baseline="-25000" dirty="0" smtClean="0">
                <a:solidFill>
                  <a:srgbClr val="002060"/>
                </a:solidFill>
              </a:rPr>
              <a:t>1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2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3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4</a:t>
            </a:r>
            <a:endParaRPr lang="en-IN" sz="1200" baseline="-25000" dirty="0">
              <a:solidFill>
                <a:srgbClr val="002060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6444786" y="2222624"/>
            <a:ext cx="23371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 smtClean="0">
                <a:solidFill>
                  <a:srgbClr val="002060"/>
                </a:solidFill>
              </a:rPr>
              <a:t>1-x</a:t>
            </a:r>
            <a:r>
              <a:rPr lang="en-IN" sz="1200" baseline="-25000" dirty="0" smtClean="0">
                <a:solidFill>
                  <a:srgbClr val="002060"/>
                </a:solidFill>
              </a:rPr>
              <a:t>i</a:t>
            </a:r>
            <a:r>
              <a:rPr lang="en-IN" sz="1200" dirty="0" smtClean="0">
                <a:solidFill>
                  <a:srgbClr val="002060"/>
                </a:solidFill>
              </a:rPr>
              <a:t> is selected; 0-x</a:t>
            </a:r>
            <a:r>
              <a:rPr lang="en-IN" sz="1200" baseline="-25000" dirty="0" smtClean="0">
                <a:solidFill>
                  <a:srgbClr val="002060"/>
                </a:solidFill>
              </a:rPr>
              <a:t>i</a:t>
            </a:r>
            <a:r>
              <a:rPr lang="en-IN" sz="1200" dirty="0" smtClean="0">
                <a:solidFill>
                  <a:srgbClr val="002060"/>
                </a:solidFill>
              </a:rPr>
              <a:t> is not selected</a:t>
            </a:r>
            <a:endParaRPr lang="en-IN" sz="1200" dirty="0">
              <a:solidFill>
                <a:srgbClr val="002060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7114477" y="5428949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x</a:t>
            </a:r>
            <a:r>
              <a:rPr lang="en-IN" baseline="-25000" dirty="0" smtClean="0"/>
              <a:t>3</a:t>
            </a:r>
            <a:endParaRPr lang="en-IN" baseline="-25000" dirty="0"/>
          </a:p>
        </p:txBody>
      </p:sp>
      <p:sp>
        <p:nvSpPr>
          <p:cNvPr id="100" name="TextBox 99"/>
          <p:cNvSpPr txBox="1"/>
          <p:nvPr/>
        </p:nvSpPr>
        <p:spPr>
          <a:xfrm>
            <a:off x="7134450" y="4257459"/>
            <a:ext cx="661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/>
              <a:t>x</a:t>
            </a:r>
            <a:r>
              <a:rPr lang="en-IN" baseline="-25000" dirty="0" smtClean="0"/>
              <a:t>2</a:t>
            </a:r>
            <a:r>
              <a:rPr lang="en-IN" dirty="0" smtClean="0"/>
              <a:t>, x</a:t>
            </a:r>
            <a:r>
              <a:rPr lang="en-IN" baseline="-25000" dirty="0" smtClean="0"/>
              <a:t>3</a:t>
            </a:r>
            <a:endParaRPr lang="en-IN" baseline="-25000" dirty="0"/>
          </a:p>
        </p:txBody>
      </p:sp>
      <p:sp>
        <p:nvSpPr>
          <p:cNvPr id="101" name="TextBox 100"/>
          <p:cNvSpPr txBox="1"/>
          <p:nvPr/>
        </p:nvSpPr>
        <p:spPr>
          <a:xfrm>
            <a:off x="7114477" y="2997711"/>
            <a:ext cx="905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/>
              <a:t>x</a:t>
            </a:r>
            <a:r>
              <a:rPr lang="en-IN" baseline="-25000" dirty="0" smtClean="0"/>
              <a:t>1</a:t>
            </a:r>
            <a:r>
              <a:rPr lang="en-IN" dirty="0" smtClean="0"/>
              <a:t>,x</a:t>
            </a:r>
            <a:r>
              <a:rPr lang="en-IN" baseline="-25000" dirty="0" smtClean="0"/>
              <a:t>2</a:t>
            </a:r>
            <a:r>
              <a:rPr lang="en-IN" dirty="0" smtClean="0"/>
              <a:t>, x</a:t>
            </a:r>
            <a:r>
              <a:rPr lang="en-IN" baseline="-25000" dirty="0" smtClean="0"/>
              <a:t>3</a:t>
            </a:r>
            <a:endParaRPr lang="en-IN" baseline="-25000" dirty="0"/>
          </a:p>
        </p:txBody>
      </p:sp>
    </p:spTree>
    <p:extLst>
      <p:ext uri="{BB962C8B-B14F-4D97-AF65-F5344CB8AC3E}">
        <p14:creationId xmlns:p14="http://schemas.microsoft.com/office/powerpoint/2010/main" val="855733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Sequential backward selection (SBS) </a:t>
            </a:r>
            <a:r>
              <a:rPr lang="en-US" dirty="0" smtClean="0"/>
              <a:t> </a:t>
            </a:r>
            <a:r>
              <a:rPr lang="en-US" sz="3200" dirty="0" smtClean="0"/>
              <a:t>(heuristic search) </a:t>
            </a:r>
            <a:endParaRPr lang="en-US" b="1" dirty="0" smtClean="0"/>
          </a:p>
        </p:txBody>
      </p:sp>
      <p:sp>
        <p:nvSpPr>
          <p:cNvPr id="31747" name="Content Placeholder 2"/>
          <p:cNvSpPr>
            <a:spLocks noGrp="1"/>
          </p:cNvSpPr>
          <p:nvPr>
            <p:ph sz="half" idx="4294967295"/>
          </p:nvPr>
        </p:nvSpPr>
        <p:spPr>
          <a:xfrm>
            <a:off x="423514" y="2146989"/>
            <a:ext cx="5888076" cy="4114800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First, the criterion function is computed for all </a:t>
            </a:r>
            <a:r>
              <a:rPr lang="en-US" alt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features.</a:t>
            </a:r>
          </a:p>
          <a:p>
            <a:pPr algn="just" eaLnBrk="1" hangingPunct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Then, each feature is deleted one at a time, the criterion function is computed for all subsets with </a:t>
            </a:r>
            <a:r>
              <a:rPr lang="en-US" alt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n-1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features, and the worst feature is discarded.</a:t>
            </a:r>
          </a:p>
          <a:p>
            <a:pPr algn="just" eaLnBrk="1" hangingPunct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Next, each feature among the remaining </a:t>
            </a:r>
            <a:r>
              <a:rPr lang="en-US" alt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n-1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is deleted one at a time, and the worst feature is discarded to form a subset with </a:t>
            </a:r>
            <a:r>
              <a:rPr lang="en-US" alt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n-2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features.</a:t>
            </a:r>
          </a:p>
          <a:p>
            <a:pPr algn="just" eaLnBrk="1" hangingPunct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This procedure continues until a predefined number of features are left.</a:t>
            </a:r>
          </a:p>
        </p:txBody>
      </p:sp>
      <p:pic>
        <p:nvPicPr>
          <p:cNvPr id="3174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1905000"/>
            <a:ext cx="2133600" cy="319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31750" name="TextBox 5"/>
          <p:cNvSpPr txBox="1">
            <a:spLocks noChangeArrowheads="1"/>
          </p:cNvSpPr>
          <p:nvPr/>
        </p:nvSpPr>
        <p:spPr bwMode="auto">
          <a:xfrm>
            <a:off x="6714592" y="5234835"/>
            <a:ext cx="1700235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Abadi MT Condensed Light" pitchFamily="34" charset="0"/>
              </a:rPr>
              <a:t>SBS </a:t>
            </a:r>
            <a:r>
              <a:rPr lang="en-US" altLang="en-US" sz="1400" dirty="0" smtClean="0">
                <a:latin typeface="Abadi MT Condensed Light" pitchFamily="34" charset="0"/>
              </a:rPr>
              <a:t>performs best </a:t>
            </a:r>
            <a:r>
              <a:rPr lang="en-US" altLang="en-US" sz="1400" dirty="0">
                <a:latin typeface="Abadi MT Condensed Light" pitchFamily="34" charset="0"/>
              </a:rPr>
              <a:t>when the </a:t>
            </a:r>
            <a:r>
              <a:rPr lang="en-US" altLang="en-US" sz="1400" dirty="0" smtClean="0">
                <a:latin typeface="Abadi MT Condensed Light" pitchFamily="34" charset="0"/>
              </a:rPr>
              <a:t>optimal </a:t>
            </a:r>
            <a:r>
              <a:rPr lang="en-US" altLang="en-US" sz="1400" dirty="0">
                <a:latin typeface="Abadi MT Condensed Light" pitchFamily="34" charset="0"/>
              </a:rPr>
              <a:t>subset </a:t>
            </a:r>
            <a:r>
              <a:rPr lang="en-US" altLang="en-US" sz="1400" dirty="0" smtClean="0">
                <a:latin typeface="Abadi MT Condensed Light" pitchFamily="34" charset="0"/>
              </a:rPr>
              <a:t>is </a:t>
            </a:r>
            <a:r>
              <a:rPr lang="en-US" altLang="en-US" sz="1400" dirty="0" smtClean="0">
                <a:solidFill>
                  <a:srgbClr val="FF0000"/>
                </a:solidFill>
                <a:latin typeface="Abadi MT Condensed Light" pitchFamily="34" charset="0"/>
              </a:rPr>
              <a:t>large</a:t>
            </a:r>
            <a:r>
              <a:rPr lang="en-US" altLang="en-US" sz="1400" dirty="0">
                <a:latin typeface="Abadi MT Condensed Light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17269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0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Sequential backward selection (SBS) </a:t>
            </a:r>
            <a:r>
              <a:rPr lang="en-US" dirty="0" smtClean="0"/>
              <a:t> </a:t>
            </a:r>
            <a:r>
              <a:rPr lang="en-US" sz="3200" dirty="0" smtClean="0"/>
              <a:t>(heuristic search) </a:t>
            </a:r>
            <a:endParaRPr lang="en-US" b="1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870665" y="4361145"/>
            <a:ext cx="26017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/>
              <a:t>J(x</a:t>
            </a:r>
            <a:r>
              <a:rPr lang="en-IN" baseline="-25000" dirty="0" smtClean="0"/>
              <a:t>2</a:t>
            </a:r>
            <a:r>
              <a:rPr lang="en-IN" dirty="0" smtClean="0"/>
              <a:t>,</a:t>
            </a:r>
            <a:r>
              <a:rPr lang="en-IN" dirty="0"/>
              <a:t> </a:t>
            </a:r>
            <a:r>
              <a:rPr lang="en-IN" dirty="0" smtClean="0"/>
              <a:t>x</a:t>
            </a:r>
            <a:r>
              <a:rPr lang="en-IN" baseline="-25000" dirty="0" smtClean="0"/>
              <a:t>3</a:t>
            </a:r>
            <a:r>
              <a:rPr lang="en-IN" dirty="0" smtClean="0"/>
              <a:t>) is maximum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x</a:t>
            </a:r>
            <a:r>
              <a:rPr lang="en-IN" baseline="-25000" dirty="0" smtClean="0"/>
              <a:t>1</a:t>
            </a:r>
            <a:r>
              <a:rPr lang="en-IN" dirty="0" smtClean="0"/>
              <a:t> is the worst feature</a:t>
            </a:r>
            <a:endParaRPr lang="en-IN" dirty="0"/>
          </a:p>
        </p:txBody>
      </p:sp>
      <p:sp>
        <p:nvSpPr>
          <p:cNvPr id="19" name="TextBox 18"/>
          <p:cNvSpPr txBox="1"/>
          <p:nvPr/>
        </p:nvSpPr>
        <p:spPr>
          <a:xfrm>
            <a:off x="6518972" y="3085610"/>
            <a:ext cx="25135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7800" indent="-177800">
              <a:buFont typeface="Arial" panose="020B0604020202020204" pitchFamily="34" charset="0"/>
              <a:buChar char="•"/>
            </a:pPr>
            <a:r>
              <a:rPr lang="en-IN" dirty="0" smtClean="0"/>
              <a:t>J(x</a:t>
            </a:r>
            <a:r>
              <a:rPr lang="en-IN" baseline="-25000" dirty="0" smtClean="0"/>
              <a:t>1</a:t>
            </a:r>
            <a:r>
              <a:rPr lang="en-IN" dirty="0" smtClean="0"/>
              <a:t>, x</a:t>
            </a:r>
            <a:r>
              <a:rPr lang="en-IN" baseline="-25000" dirty="0" smtClean="0"/>
              <a:t>2</a:t>
            </a:r>
            <a:r>
              <a:rPr lang="en-IN" dirty="0" smtClean="0"/>
              <a:t>,</a:t>
            </a:r>
            <a:r>
              <a:rPr lang="en-IN" dirty="0"/>
              <a:t> x</a:t>
            </a:r>
            <a:r>
              <a:rPr lang="en-IN" baseline="-25000" dirty="0"/>
              <a:t>3</a:t>
            </a:r>
            <a:r>
              <a:rPr lang="en-IN" dirty="0" smtClean="0"/>
              <a:t>) is maximum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en-IN" dirty="0" smtClean="0"/>
              <a:t>x</a:t>
            </a:r>
            <a:r>
              <a:rPr lang="en-IN" baseline="-25000" dirty="0" smtClean="0"/>
              <a:t>3 </a:t>
            </a:r>
            <a:r>
              <a:rPr lang="en-IN" dirty="0" smtClean="0"/>
              <a:t>is the worst feature</a:t>
            </a:r>
            <a:endParaRPr lang="en-IN" dirty="0"/>
          </a:p>
        </p:txBody>
      </p:sp>
      <p:sp>
        <p:nvSpPr>
          <p:cNvPr id="6" name="TextBox 5"/>
          <p:cNvSpPr txBox="1"/>
          <p:nvPr/>
        </p:nvSpPr>
        <p:spPr>
          <a:xfrm>
            <a:off x="3546587" y="5859165"/>
            <a:ext cx="1569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{x</a:t>
            </a:r>
            <a:r>
              <a:rPr lang="en-IN" sz="2400" baseline="-25000" dirty="0" smtClean="0"/>
              <a:t>2</a:t>
            </a:r>
            <a:r>
              <a:rPr lang="en-IN" sz="2400" dirty="0" smtClean="0"/>
              <a:t>}	{x</a:t>
            </a:r>
            <a:r>
              <a:rPr lang="en-IN" sz="2400" baseline="-25000" dirty="0" smtClean="0"/>
              <a:t>3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cxnSp>
        <p:nvCxnSpPr>
          <p:cNvPr id="7" name="Straight Connector 6"/>
          <p:cNvCxnSpPr/>
          <p:nvPr/>
        </p:nvCxnSpPr>
        <p:spPr>
          <a:xfrm flipH="1" flipV="1">
            <a:off x="5587472" y="3636030"/>
            <a:ext cx="586016" cy="80532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4346574" y="3636031"/>
            <a:ext cx="1206536" cy="79193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5296151" y="3626800"/>
            <a:ext cx="279754" cy="80506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5684859" y="4361145"/>
            <a:ext cx="10243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2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11" name="Rectangle 10"/>
          <p:cNvSpPr/>
          <p:nvPr/>
        </p:nvSpPr>
        <p:spPr>
          <a:xfrm>
            <a:off x="3706814" y="4370971"/>
            <a:ext cx="10243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3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12" name="Rectangle 11"/>
          <p:cNvSpPr/>
          <p:nvPr/>
        </p:nvSpPr>
        <p:spPr>
          <a:xfrm>
            <a:off x="4687796" y="4366058"/>
            <a:ext cx="10243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3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cxnSp>
        <p:nvCxnSpPr>
          <p:cNvPr id="15" name="Straight Connector 14"/>
          <p:cNvCxnSpPr>
            <a:stCxn id="17" idx="0"/>
          </p:cNvCxnSpPr>
          <p:nvPr/>
        </p:nvCxnSpPr>
        <p:spPr>
          <a:xfrm flipH="1" flipV="1">
            <a:off x="3710328" y="2683326"/>
            <a:ext cx="25724" cy="58671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21" idx="2"/>
          </p:cNvCxnSpPr>
          <p:nvPr/>
        </p:nvCxnSpPr>
        <p:spPr>
          <a:xfrm flipH="1" flipV="1">
            <a:off x="3706814" y="2672950"/>
            <a:ext cx="1734981" cy="60847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034898" y="3270036"/>
            <a:ext cx="14023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3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4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18" name="Rectangle 17"/>
          <p:cNvSpPr/>
          <p:nvPr/>
        </p:nvSpPr>
        <p:spPr>
          <a:xfrm>
            <a:off x="954963" y="3270276"/>
            <a:ext cx="14023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3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4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cxnSp>
        <p:nvCxnSpPr>
          <p:cNvPr id="20" name="Straight Connector 19"/>
          <p:cNvCxnSpPr>
            <a:endCxn id="21" idx="2"/>
          </p:cNvCxnSpPr>
          <p:nvPr/>
        </p:nvCxnSpPr>
        <p:spPr>
          <a:xfrm flipV="1">
            <a:off x="1843668" y="2672950"/>
            <a:ext cx="1863146" cy="672416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787812" y="2211285"/>
            <a:ext cx="18380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 smtClean="0"/>
              <a:t>{x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3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4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25" name="Rectangle 24"/>
          <p:cNvSpPr/>
          <p:nvPr/>
        </p:nvSpPr>
        <p:spPr>
          <a:xfrm>
            <a:off x="4859391" y="3205519"/>
            <a:ext cx="14023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3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cxnSp>
        <p:nvCxnSpPr>
          <p:cNvPr id="37" name="Straight Connector 36"/>
          <p:cNvCxnSpPr>
            <a:stCxn id="11" idx="2"/>
          </p:cNvCxnSpPr>
          <p:nvPr/>
        </p:nvCxnSpPr>
        <p:spPr>
          <a:xfrm flipH="1">
            <a:off x="3831457" y="4832636"/>
            <a:ext cx="387517" cy="1027742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11" idx="2"/>
          </p:cNvCxnSpPr>
          <p:nvPr/>
        </p:nvCxnSpPr>
        <p:spPr>
          <a:xfrm>
            <a:off x="4218974" y="4832636"/>
            <a:ext cx="512159" cy="1057599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5503764" y="5766831"/>
            <a:ext cx="26402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/>
              <a:t>J(x</a:t>
            </a:r>
            <a:r>
              <a:rPr lang="en-IN" baseline="-25000" dirty="0" smtClean="0"/>
              <a:t>2</a:t>
            </a:r>
            <a:r>
              <a:rPr lang="en-IN" dirty="0" smtClean="0"/>
              <a:t>) is maximum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/>
              <a:t>x</a:t>
            </a:r>
            <a:r>
              <a:rPr lang="en-IN" baseline="-25000" dirty="0" smtClean="0"/>
              <a:t>3</a:t>
            </a:r>
            <a:r>
              <a:rPr lang="en-IN" dirty="0" smtClean="0"/>
              <a:t> is the worst feature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42098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9" grpId="0"/>
      <p:bldP spid="6" grpId="0"/>
      <p:bldP spid="10" grpId="0"/>
      <p:bldP spid="11" grpId="0"/>
      <p:bldP spid="12" grpId="0"/>
      <p:bldP spid="17" grpId="0"/>
      <p:bldP spid="18" grpId="0"/>
      <p:bldP spid="25" grpId="0"/>
      <p:bldP spid="46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687475"/>
            <a:ext cx="7989752" cy="815222"/>
          </a:xfrm>
        </p:spPr>
        <p:txBody>
          <a:bodyPr>
            <a:normAutofit/>
          </a:bodyPr>
          <a:lstStyle/>
          <a:p>
            <a:r>
              <a:rPr lang="en-IN" sz="4400" b="1" dirty="0" smtClean="0"/>
              <a:t>Illustration (SBS)</a:t>
            </a:r>
            <a:endParaRPr lang="en-IN" sz="4400" b="1" dirty="0"/>
          </a:p>
        </p:txBody>
      </p:sp>
      <p:grpSp>
        <p:nvGrpSpPr>
          <p:cNvPr id="5" name="Group 4"/>
          <p:cNvGrpSpPr/>
          <p:nvPr/>
        </p:nvGrpSpPr>
        <p:grpSpPr>
          <a:xfrm>
            <a:off x="1212229" y="1941336"/>
            <a:ext cx="5568220" cy="4786566"/>
            <a:chOff x="3921196" y="2001652"/>
            <a:chExt cx="4940308" cy="4689080"/>
          </a:xfrm>
        </p:grpSpPr>
        <p:grpSp>
          <p:nvGrpSpPr>
            <p:cNvPr id="8" name="Group 7"/>
            <p:cNvGrpSpPr/>
            <p:nvPr/>
          </p:nvGrpSpPr>
          <p:grpSpPr>
            <a:xfrm>
              <a:off x="3925232" y="2001652"/>
              <a:ext cx="4936272" cy="4689080"/>
              <a:chOff x="156118" y="1912442"/>
              <a:chExt cx="8686795" cy="4867499"/>
            </a:xfrm>
          </p:grpSpPr>
          <p:sp>
            <p:nvSpPr>
              <p:cNvPr id="25" name="Oval 24"/>
              <p:cNvSpPr/>
              <p:nvPr/>
            </p:nvSpPr>
            <p:spPr>
              <a:xfrm>
                <a:off x="4163122" y="6296722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1289825" y="5341438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3055435" y="5341437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5103537" y="5341436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7055001" y="5341435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156118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1818578" y="4200291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3458735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4956719" y="4215156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6304149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7802133" y="4200292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4085059" y="1912442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1434791" y="2986682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3200401" y="2986681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5248503" y="2986680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7199967" y="2986679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1" name="Straight Connector 40"/>
              <p:cNvCxnSpPr>
                <a:stCxn id="25" idx="0"/>
                <a:endCxn id="26" idx="4"/>
              </p:cNvCxnSpPr>
              <p:nvPr/>
            </p:nvCxnSpPr>
            <p:spPr>
              <a:xfrm flipH="1" flipV="1">
                <a:off x="1799064" y="5824657"/>
                <a:ext cx="2873297" cy="47206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>
                <a:stCxn id="25" idx="0"/>
                <a:endCxn id="27" idx="4"/>
              </p:cNvCxnSpPr>
              <p:nvPr/>
            </p:nvCxnSpPr>
            <p:spPr>
              <a:xfrm flipH="1" flipV="1">
                <a:off x="3564674" y="5824656"/>
                <a:ext cx="1107687" cy="47206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>
                <a:stCxn id="25" idx="0"/>
                <a:endCxn id="28" idx="4"/>
              </p:cNvCxnSpPr>
              <p:nvPr/>
            </p:nvCxnSpPr>
            <p:spPr>
              <a:xfrm flipV="1">
                <a:off x="4672361" y="5824655"/>
                <a:ext cx="940415" cy="47206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>
                <a:stCxn id="25" idx="0"/>
                <a:endCxn id="29" idx="4"/>
              </p:cNvCxnSpPr>
              <p:nvPr/>
            </p:nvCxnSpPr>
            <p:spPr>
              <a:xfrm flipV="1">
                <a:off x="4672361" y="5824654"/>
                <a:ext cx="2891879" cy="47206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>
                <a:stCxn id="26" idx="0"/>
              </p:cNvCxnSpPr>
              <p:nvPr/>
            </p:nvCxnSpPr>
            <p:spPr>
              <a:xfrm flipH="1" flipV="1">
                <a:off x="802888" y="4676076"/>
                <a:ext cx="996176" cy="66536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>
                <a:stCxn id="26" idx="0"/>
                <a:endCxn id="31" idx="4"/>
              </p:cNvCxnSpPr>
              <p:nvPr/>
            </p:nvCxnSpPr>
            <p:spPr>
              <a:xfrm flipV="1">
                <a:off x="1799064" y="4661211"/>
                <a:ext cx="539904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>
                <a:stCxn id="26" idx="0"/>
                <a:endCxn id="32" idx="4"/>
              </p:cNvCxnSpPr>
              <p:nvPr/>
            </p:nvCxnSpPr>
            <p:spPr>
              <a:xfrm flipV="1">
                <a:off x="1799064" y="4661210"/>
                <a:ext cx="2180061" cy="68022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>
                <a:stCxn id="26" idx="0"/>
                <a:endCxn id="33" idx="4"/>
              </p:cNvCxnSpPr>
              <p:nvPr/>
            </p:nvCxnSpPr>
            <p:spPr>
              <a:xfrm flipV="1">
                <a:off x="1799064" y="4676076"/>
                <a:ext cx="3678045" cy="66536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>
                <a:stCxn id="26" idx="0"/>
                <a:endCxn id="34" idx="4"/>
              </p:cNvCxnSpPr>
              <p:nvPr/>
            </p:nvCxnSpPr>
            <p:spPr>
              <a:xfrm flipV="1">
                <a:off x="1799064" y="4661210"/>
                <a:ext cx="5025475" cy="68022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>
                <a:stCxn id="26" idx="0"/>
                <a:endCxn id="35" idx="4"/>
              </p:cNvCxnSpPr>
              <p:nvPr/>
            </p:nvCxnSpPr>
            <p:spPr>
              <a:xfrm flipV="1">
                <a:off x="1799064" y="4661212"/>
                <a:ext cx="6523459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>
                <a:stCxn id="27" idx="0"/>
              </p:cNvCxnSpPr>
              <p:nvPr/>
            </p:nvCxnSpPr>
            <p:spPr>
              <a:xfrm flipH="1" flipV="1">
                <a:off x="802888" y="4676074"/>
                <a:ext cx="2761786" cy="66536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>
                <a:stCxn id="27" idx="0"/>
                <a:endCxn id="31" idx="4"/>
              </p:cNvCxnSpPr>
              <p:nvPr/>
            </p:nvCxnSpPr>
            <p:spPr>
              <a:xfrm flipH="1" flipV="1">
                <a:off x="2338968" y="4661211"/>
                <a:ext cx="1225706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>
                <a:stCxn id="27" idx="0"/>
                <a:endCxn id="32" idx="4"/>
              </p:cNvCxnSpPr>
              <p:nvPr/>
            </p:nvCxnSpPr>
            <p:spPr>
              <a:xfrm flipV="1">
                <a:off x="3564674" y="4661210"/>
                <a:ext cx="414451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>
                <a:stCxn id="27" idx="0"/>
                <a:endCxn id="33" idx="4"/>
              </p:cNvCxnSpPr>
              <p:nvPr/>
            </p:nvCxnSpPr>
            <p:spPr>
              <a:xfrm flipV="1">
                <a:off x="3564674" y="4676076"/>
                <a:ext cx="1912435" cy="66536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>
                <a:stCxn id="27" idx="0"/>
                <a:endCxn id="34" idx="4"/>
              </p:cNvCxnSpPr>
              <p:nvPr/>
            </p:nvCxnSpPr>
            <p:spPr>
              <a:xfrm flipV="1">
                <a:off x="3564674" y="4661210"/>
                <a:ext cx="3259865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>
                <a:stCxn id="27" idx="0"/>
                <a:endCxn id="35" idx="4"/>
              </p:cNvCxnSpPr>
              <p:nvPr/>
            </p:nvCxnSpPr>
            <p:spPr>
              <a:xfrm flipV="1">
                <a:off x="3564674" y="4661212"/>
                <a:ext cx="4757849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>
                <a:stCxn id="28" idx="0"/>
              </p:cNvCxnSpPr>
              <p:nvPr/>
            </p:nvCxnSpPr>
            <p:spPr>
              <a:xfrm flipH="1" flipV="1">
                <a:off x="821470" y="4668644"/>
                <a:ext cx="4791306" cy="6727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>
                <a:stCxn id="28" idx="0"/>
                <a:endCxn id="31" idx="4"/>
              </p:cNvCxnSpPr>
              <p:nvPr/>
            </p:nvCxnSpPr>
            <p:spPr>
              <a:xfrm flipH="1" flipV="1">
                <a:off x="2338968" y="4661211"/>
                <a:ext cx="3273808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>
                <a:stCxn id="28" idx="0"/>
                <a:endCxn id="32" idx="4"/>
              </p:cNvCxnSpPr>
              <p:nvPr/>
            </p:nvCxnSpPr>
            <p:spPr>
              <a:xfrm flipH="1" flipV="1">
                <a:off x="3979125" y="4661210"/>
                <a:ext cx="1633651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>
                <a:stCxn id="28" idx="0"/>
                <a:endCxn id="33" idx="4"/>
              </p:cNvCxnSpPr>
              <p:nvPr/>
            </p:nvCxnSpPr>
            <p:spPr>
              <a:xfrm flipH="1" flipV="1">
                <a:off x="5477109" y="4676076"/>
                <a:ext cx="135667" cy="66536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>
                <a:stCxn id="28" idx="0"/>
                <a:endCxn id="34" idx="4"/>
              </p:cNvCxnSpPr>
              <p:nvPr/>
            </p:nvCxnSpPr>
            <p:spPr>
              <a:xfrm flipV="1">
                <a:off x="5612776" y="4661210"/>
                <a:ext cx="1211763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>
                <a:stCxn id="28" idx="0"/>
                <a:endCxn id="35" idx="4"/>
              </p:cNvCxnSpPr>
              <p:nvPr/>
            </p:nvCxnSpPr>
            <p:spPr>
              <a:xfrm flipV="1">
                <a:off x="5612776" y="4661212"/>
                <a:ext cx="2709747" cy="68022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>
                <a:stCxn id="29" idx="0"/>
              </p:cNvCxnSpPr>
              <p:nvPr/>
            </p:nvCxnSpPr>
            <p:spPr>
              <a:xfrm flipH="1" flipV="1">
                <a:off x="802424" y="4661209"/>
                <a:ext cx="6761816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>
                <a:stCxn id="29" idx="0"/>
                <a:endCxn id="31" idx="4"/>
              </p:cNvCxnSpPr>
              <p:nvPr/>
            </p:nvCxnSpPr>
            <p:spPr>
              <a:xfrm flipH="1" flipV="1">
                <a:off x="2338968" y="4661211"/>
                <a:ext cx="5225272" cy="68022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>
                <a:stCxn id="29" idx="0"/>
                <a:endCxn id="32" idx="4"/>
              </p:cNvCxnSpPr>
              <p:nvPr/>
            </p:nvCxnSpPr>
            <p:spPr>
              <a:xfrm flipH="1" flipV="1">
                <a:off x="3979125" y="4661210"/>
                <a:ext cx="3585115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>
                <a:stCxn id="29" idx="0"/>
                <a:endCxn id="33" idx="4"/>
              </p:cNvCxnSpPr>
              <p:nvPr/>
            </p:nvCxnSpPr>
            <p:spPr>
              <a:xfrm flipH="1" flipV="1">
                <a:off x="5477109" y="4676076"/>
                <a:ext cx="2087131" cy="66535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>
                <a:stCxn id="29" idx="0"/>
                <a:endCxn id="34" idx="4"/>
              </p:cNvCxnSpPr>
              <p:nvPr/>
            </p:nvCxnSpPr>
            <p:spPr>
              <a:xfrm flipH="1" flipV="1">
                <a:off x="6824539" y="4661210"/>
                <a:ext cx="739701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>
                <a:stCxn id="29" idx="0"/>
                <a:endCxn id="35" idx="4"/>
              </p:cNvCxnSpPr>
              <p:nvPr/>
            </p:nvCxnSpPr>
            <p:spPr>
              <a:xfrm flipV="1">
                <a:off x="7564240" y="4661212"/>
                <a:ext cx="758283" cy="68022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>
                <a:stCxn id="30" idx="0"/>
                <a:endCxn id="37" idx="4"/>
              </p:cNvCxnSpPr>
              <p:nvPr/>
            </p:nvCxnSpPr>
            <p:spPr>
              <a:xfrm flipV="1">
                <a:off x="676508" y="3469901"/>
                <a:ext cx="1267522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>
                <a:stCxn id="30" idx="0"/>
                <a:endCxn id="38" idx="4"/>
              </p:cNvCxnSpPr>
              <p:nvPr/>
            </p:nvCxnSpPr>
            <p:spPr>
              <a:xfrm flipV="1">
                <a:off x="676508" y="3469900"/>
                <a:ext cx="3033132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>
                <a:stCxn id="30" idx="0"/>
                <a:endCxn id="39" idx="4"/>
              </p:cNvCxnSpPr>
              <p:nvPr/>
            </p:nvCxnSpPr>
            <p:spPr>
              <a:xfrm flipV="1">
                <a:off x="676508" y="3469899"/>
                <a:ext cx="5081234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>
                <a:stCxn id="30" idx="0"/>
                <a:endCxn id="40" idx="4"/>
              </p:cNvCxnSpPr>
              <p:nvPr/>
            </p:nvCxnSpPr>
            <p:spPr>
              <a:xfrm flipV="1">
                <a:off x="676508" y="3469898"/>
                <a:ext cx="7032698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>
                <a:stCxn id="31" idx="0"/>
                <a:endCxn id="37" idx="4"/>
              </p:cNvCxnSpPr>
              <p:nvPr/>
            </p:nvCxnSpPr>
            <p:spPr>
              <a:xfrm flipH="1" flipV="1">
                <a:off x="1944030" y="3469901"/>
                <a:ext cx="394938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>
                <a:stCxn id="31" idx="0"/>
                <a:endCxn id="38" idx="4"/>
              </p:cNvCxnSpPr>
              <p:nvPr/>
            </p:nvCxnSpPr>
            <p:spPr>
              <a:xfrm flipV="1">
                <a:off x="2338968" y="3469900"/>
                <a:ext cx="1370672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>
                <a:stCxn id="31" idx="0"/>
                <a:endCxn id="39" idx="4"/>
              </p:cNvCxnSpPr>
              <p:nvPr/>
            </p:nvCxnSpPr>
            <p:spPr>
              <a:xfrm flipV="1">
                <a:off x="2338968" y="3469899"/>
                <a:ext cx="3418774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>
                <a:stCxn id="31" idx="0"/>
                <a:endCxn id="40" idx="4"/>
              </p:cNvCxnSpPr>
              <p:nvPr/>
            </p:nvCxnSpPr>
            <p:spPr>
              <a:xfrm flipV="1">
                <a:off x="2338968" y="3469898"/>
                <a:ext cx="5370238" cy="73039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>
                <a:stCxn id="32" idx="0"/>
                <a:endCxn id="37" idx="4"/>
              </p:cNvCxnSpPr>
              <p:nvPr/>
            </p:nvCxnSpPr>
            <p:spPr>
              <a:xfrm flipH="1" flipV="1">
                <a:off x="1944030" y="3469901"/>
                <a:ext cx="2035095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>
                <a:stCxn id="32" idx="0"/>
                <a:endCxn id="38" idx="4"/>
              </p:cNvCxnSpPr>
              <p:nvPr/>
            </p:nvCxnSpPr>
            <p:spPr>
              <a:xfrm flipH="1" flipV="1">
                <a:off x="3709640" y="3469900"/>
                <a:ext cx="269485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>
                <a:stCxn id="32" idx="0"/>
                <a:endCxn id="39" idx="4"/>
              </p:cNvCxnSpPr>
              <p:nvPr/>
            </p:nvCxnSpPr>
            <p:spPr>
              <a:xfrm flipV="1">
                <a:off x="3979125" y="3469899"/>
                <a:ext cx="1778617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>
                <a:stCxn id="32" idx="0"/>
                <a:endCxn id="40" idx="4"/>
              </p:cNvCxnSpPr>
              <p:nvPr/>
            </p:nvCxnSpPr>
            <p:spPr>
              <a:xfrm flipV="1">
                <a:off x="3979125" y="3469898"/>
                <a:ext cx="3730081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>
                <a:stCxn id="33" idx="0"/>
                <a:endCxn id="38" idx="4"/>
              </p:cNvCxnSpPr>
              <p:nvPr/>
            </p:nvCxnSpPr>
            <p:spPr>
              <a:xfrm flipH="1" flipV="1">
                <a:off x="3709640" y="3469900"/>
                <a:ext cx="1767469" cy="74525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>
                <a:stCxn id="33" idx="0"/>
                <a:endCxn id="37" idx="4"/>
              </p:cNvCxnSpPr>
              <p:nvPr/>
            </p:nvCxnSpPr>
            <p:spPr>
              <a:xfrm flipH="1" flipV="1">
                <a:off x="1944030" y="3469901"/>
                <a:ext cx="3533079" cy="74525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>
                <a:stCxn id="33" idx="0"/>
                <a:endCxn id="39" idx="4"/>
              </p:cNvCxnSpPr>
              <p:nvPr/>
            </p:nvCxnSpPr>
            <p:spPr>
              <a:xfrm flipV="1">
                <a:off x="5477109" y="3469899"/>
                <a:ext cx="280633" cy="74525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>
                <a:stCxn id="33" idx="0"/>
                <a:endCxn id="40" idx="4"/>
              </p:cNvCxnSpPr>
              <p:nvPr/>
            </p:nvCxnSpPr>
            <p:spPr>
              <a:xfrm flipV="1">
                <a:off x="5477109" y="3469898"/>
                <a:ext cx="2232097" cy="74525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>
                <a:stCxn id="34" idx="0"/>
                <a:endCxn id="37" idx="4"/>
              </p:cNvCxnSpPr>
              <p:nvPr/>
            </p:nvCxnSpPr>
            <p:spPr>
              <a:xfrm flipH="1" flipV="1">
                <a:off x="1944030" y="3469901"/>
                <a:ext cx="4880509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>
                <a:stCxn id="34" idx="0"/>
                <a:endCxn id="38" idx="4"/>
              </p:cNvCxnSpPr>
              <p:nvPr/>
            </p:nvCxnSpPr>
            <p:spPr>
              <a:xfrm flipH="1" flipV="1">
                <a:off x="3709640" y="3469900"/>
                <a:ext cx="3114899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>
                <a:stCxn id="34" idx="0"/>
                <a:endCxn id="39" idx="4"/>
              </p:cNvCxnSpPr>
              <p:nvPr/>
            </p:nvCxnSpPr>
            <p:spPr>
              <a:xfrm flipH="1" flipV="1">
                <a:off x="5757742" y="3469899"/>
                <a:ext cx="1066797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>
                <a:stCxn id="34" idx="0"/>
                <a:endCxn id="40" idx="4"/>
              </p:cNvCxnSpPr>
              <p:nvPr/>
            </p:nvCxnSpPr>
            <p:spPr>
              <a:xfrm flipV="1">
                <a:off x="6824539" y="3469898"/>
                <a:ext cx="884667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>
                <a:stCxn id="35" idx="0"/>
                <a:endCxn id="37" idx="4"/>
              </p:cNvCxnSpPr>
              <p:nvPr/>
            </p:nvCxnSpPr>
            <p:spPr>
              <a:xfrm flipH="1" flipV="1">
                <a:off x="1944030" y="3469901"/>
                <a:ext cx="6378493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>
                <a:stCxn id="35" idx="0"/>
                <a:endCxn id="38" idx="4"/>
              </p:cNvCxnSpPr>
              <p:nvPr/>
            </p:nvCxnSpPr>
            <p:spPr>
              <a:xfrm flipH="1" flipV="1">
                <a:off x="3709640" y="3469900"/>
                <a:ext cx="4612883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>
                <a:stCxn id="35" idx="0"/>
                <a:endCxn id="39" idx="4"/>
              </p:cNvCxnSpPr>
              <p:nvPr/>
            </p:nvCxnSpPr>
            <p:spPr>
              <a:xfrm flipH="1" flipV="1">
                <a:off x="5757742" y="3469899"/>
                <a:ext cx="2564781" cy="73039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>
                <a:stCxn id="35" idx="0"/>
                <a:endCxn id="40" idx="4"/>
              </p:cNvCxnSpPr>
              <p:nvPr/>
            </p:nvCxnSpPr>
            <p:spPr>
              <a:xfrm flipH="1" flipV="1">
                <a:off x="7709206" y="3469898"/>
                <a:ext cx="613317" cy="73039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>
                <a:stCxn id="37" idx="0"/>
                <a:endCxn id="36" idx="4"/>
              </p:cNvCxnSpPr>
              <p:nvPr/>
            </p:nvCxnSpPr>
            <p:spPr>
              <a:xfrm flipV="1">
                <a:off x="1944030" y="2395661"/>
                <a:ext cx="2650268" cy="59102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>
                <a:stCxn id="38" idx="0"/>
                <a:endCxn id="36" idx="4"/>
              </p:cNvCxnSpPr>
              <p:nvPr/>
            </p:nvCxnSpPr>
            <p:spPr>
              <a:xfrm flipV="1">
                <a:off x="3709640" y="2395661"/>
                <a:ext cx="884658" cy="59102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>
                <a:stCxn id="39" idx="0"/>
                <a:endCxn id="36" idx="4"/>
              </p:cNvCxnSpPr>
              <p:nvPr/>
            </p:nvCxnSpPr>
            <p:spPr>
              <a:xfrm flipH="1" flipV="1">
                <a:off x="4594298" y="2395661"/>
                <a:ext cx="1163444" cy="59101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>
                <a:stCxn id="40" idx="0"/>
                <a:endCxn id="36" idx="4"/>
              </p:cNvCxnSpPr>
              <p:nvPr/>
            </p:nvCxnSpPr>
            <p:spPr>
              <a:xfrm flipH="1" flipV="1">
                <a:off x="4594298" y="2395661"/>
                <a:ext cx="3114908" cy="59101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</p:grpSp>
        <p:sp>
          <p:nvSpPr>
            <p:cNvPr id="9" name="TextBox 8"/>
            <p:cNvSpPr txBox="1"/>
            <p:nvPr/>
          </p:nvSpPr>
          <p:spPr>
            <a:xfrm>
              <a:off x="6211771" y="6315460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0,0,0,0</a:t>
              </a:r>
              <a:endParaRPr lang="en-IN" sz="14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550021" y="5407923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0,0,0,1</a:t>
              </a:r>
              <a:endParaRPr lang="en-IN" sz="14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572769" y="5409028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0,0,1,0</a:t>
              </a:r>
              <a:endParaRPr lang="en-IN" sz="14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735906" y="5407617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0,1,0,0</a:t>
              </a:r>
              <a:endParaRPr lang="en-IN" sz="14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840352" y="5395188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1,0,0,0</a:t>
              </a:r>
              <a:endParaRPr lang="en-IN" sz="14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921196" y="428902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0,1,0,1</a:t>
              </a:r>
              <a:endParaRPr lang="en-IN" sz="1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876309" y="429163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0,1,0,1</a:t>
              </a:r>
              <a:endParaRPr lang="en-IN" sz="14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794259" y="4285169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1,0,0,1</a:t>
              </a:r>
              <a:endParaRPr lang="en-IN" sz="1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660752" y="4301210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0,1,1,0</a:t>
              </a:r>
              <a:endParaRPr lang="en-IN" sz="14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397730" y="4287581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1,0,1,0</a:t>
              </a:r>
              <a:endParaRPr lang="en-IN" sz="14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269270" y="428875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1,1,0,0</a:t>
              </a:r>
              <a:endParaRPr lang="en-IN" sz="1400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647190" y="3111909"/>
              <a:ext cx="589091" cy="4292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0,1,1,1</a:t>
              </a:r>
              <a:endParaRPr lang="en-IN" sz="14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638087" y="3098060"/>
              <a:ext cx="647402" cy="4721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600" dirty="0" smtClean="0"/>
                <a:t>1,0,1,1</a:t>
              </a:r>
              <a:endParaRPr lang="en-IN" sz="16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818423" y="3119340"/>
              <a:ext cx="589091" cy="4292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1,1,0,1</a:t>
              </a:r>
              <a:endParaRPr lang="en-IN" sz="14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918269" y="3123056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1,1,1,0</a:t>
              </a:r>
              <a:endParaRPr lang="en-IN" sz="14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158057" y="2061337"/>
              <a:ext cx="589091" cy="4292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sz="1400" dirty="0" smtClean="0"/>
                <a:t>1,1,1,1</a:t>
              </a:r>
              <a:endParaRPr lang="en-IN" sz="1400" dirty="0"/>
            </a:p>
          </p:txBody>
        </p:sp>
      </p:grpSp>
      <p:sp>
        <p:nvSpPr>
          <p:cNvPr id="97" name="TextBox 96"/>
          <p:cNvSpPr txBox="1"/>
          <p:nvPr/>
        </p:nvSpPr>
        <p:spPr>
          <a:xfrm>
            <a:off x="6616476" y="1941336"/>
            <a:ext cx="20862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 smtClean="0">
                <a:solidFill>
                  <a:srgbClr val="002060"/>
                </a:solidFill>
              </a:rPr>
              <a:t>Four Features – x</a:t>
            </a:r>
            <a:r>
              <a:rPr lang="en-IN" sz="1200" baseline="-25000" dirty="0" smtClean="0">
                <a:solidFill>
                  <a:srgbClr val="002060"/>
                </a:solidFill>
              </a:rPr>
              <a:t>1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2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3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4</a:t>
            </a:r>
            <a:endParaRPr lang="en-IN" sz="1200" baseline="-25000" dirty="0">
              <a:solidFill>
                <a:srgbClr val="002060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6444786" y="2222624"/>
            <a:ext cx="23371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 smtClean="0">
                <a:solidFill>
                  <a:srgbClr val="002060"/>
                </a:solidFill>
              </a:rPr>
              <a:t>1-x</a:t>
            </a:r>
            <a:r>
              <a:rPr lang="en-IN" sz="1200" baseline="-25000" dirty="0" smtClean="0">
                <a:solidFill>
                  <a:srgbClr val="002060"/>
                </a:solidFill>
              </a:rPr>
              <a:t>i</a:t>
            </a:r>
            <a:r>
              <a:rPr lang="en-IN" sz="1200" dirty="0" smtClean="0">
                <a:solidFill>
                  <a:srgbClr val="002060"/>
                </a:solidFill>
              </a:rPr>
              <a:t> is selected; 0-x</a:t>
            </a:r>
            <a:r>
              <a:rPr lang="en-IN" sz="1200" baseline="-25000" dirty="0" smtClean="0">
                <a:solidFill>
                  <a:srgbClr val="002060"/>
                </a:solidFill>
              </a:rPr>
              <a:t>i</a:t>
            </a:r>
            <a:r>
              <a:rPr lang="en-IN" sz="1200" dirty="0" smtClean="0">
                <a:solidFill>
                  <a:srgbClr val="002060"/>
                </a:solidFill>
              </a:rPr>
              <a:t> is not selected</a:t>
            </a:r>
            <a:endParaRPr lang="en-IN" sz="1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05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687475"/>
            <a:ext cx="7989752" cy="815222"/>
          </a:xfrm>
        </p:spPr>
        <p:txBody>
          <a:bodyPr>
            <a:normAutofit/>
          </a:bodyPr>
          <a:lstStyle/>
          <a:p>
            <a:r>
              <a:rPr lang="en-IN" sz="4400" b="1" dirty="0" smtClean="0"/>
              <a:t>Illustration (SBS)</a:t>
            </a:r>
            <a:endParaRPr lang="en-IN" sz="4400" b="1" dirty="0"/>
          </a:p>
        </p:txBody>
      </p:sp>
      <p:grpSp>
        <p:nvGrpSpPr>
          <p:cNvPr id="5" name="Group 4"/>
          <p:cNvGrpSpPr/>
          <p:nvPr/>
        </p:nvGrpSpPr>
        <p:grpSpPr>
          <a:xfrm>
            <a:off x="1212229" y="1941336"/>
            <a:ext cx="5568220" cy="4786566"/>
            <a:chOff x="3921196" y="2001652"/>
            <a:chExt cx="4940308" cy="4689080"/>
          </a:xfrm>
        </p:grpSpPr>
        <p:grpSp>
          <p:nvGrpSpPr>
            <p:cNvPr id="8" name="Group 7"/>
            <p:cNvGrpSpPr/>
            <p:nvPr/>
          </p:nvGrpSpPr>
          <p:grpSpPr>
            <a:xfrm>
              <a:off x="3925232" y="2001652"/>
              <a:ext cx="4936272" cy="4689080"/>
              <a:chOff x="156118" y="1912442"/>
              <a:chExt cx="8686795" cy="4867499"/>
            </a:xfrm>
          </p:grpSpPr>
          <p:sp>
            <p:nvSpPr>
              <p:cNvPr id="25" name="Oval 24"/>
              <p:cNvSpPr/>
              <p:nvPr/>
            </p:nvSpPr>
            <p:spPr>
              <a:xfrm>
                <a:off x="4163122" y="6296722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1289825" y="5341438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3055435" y="5341437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5103537" y="5341436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7055001" y="5341435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156118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1818578" y="4200291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3458735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4956719" y="4215156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6304149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7802133" y="4200292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4085059" y="1912442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1434791" y="2986682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3200401" y="2986681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5248503" y="2986680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7199967" y="2986679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1" name="Straight Connector 40"/>
              <p:cNvCxnSpPr>
                <a:stCxn id="25" idx="0"/>
                <a:endCxn id="26" idx="4"/>
              </p:cNvCxnSpPr>
              <p:nvPr/>
            </p:nvCxnSpPr>
            <p:spPr>
              <a:xfrm flipH="1" flipV="1">
                <a:off x="1799064" y="5824657"/>
                <a:ext cx="2873297" cy="47206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>
                <a:stCxn id="25" idx="0"/>
                <a:endCxn id="27" idx="4"/>
              </p:cNvCxnSpPr>
              <p:nvPr/>
            </p:nvCxnSpPr>
            <p:spPr>
              <a:xfrm flipH="1" flipV="1">
                <a:off x="3564674" y="5824656"/>
                <a:ext cx="1107687" cy="47206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>
                <a:stCxn id="25" idx="0"/>
                <a:endCxn id="28" idx="4"/>
              </p:cNvCxnSpPr>
              <p:nvPr/>
            </p:nvCxnSpPr>
            <p:spPr>
              <a:xfrm flipV="1">
                <a:off x="4672361" y="5824655"/>
                <a:ext cx="940415" cy="47206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>
                <a:stCxn id="25" idx="0"/>
                <a:endCxn id="29" idx="4"/>
              </p:cNvCxnSpPr>
              <p:nvPr/>
            </p:nvCxnSpPr>
            <p:spPr>
              <a:xfrm flipV="1">
                <a:off x="4672361" y="5824654"/>
                <a:ext cx="2891879" cy="47206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>
                <a:stCxn id="26" idx="0"/>
              </p:cNvCxnSpPr>
              <p:nvPr/>
            </p:nvCxnSpPr>
            <p:spPr>
              <a:xfrm flipH="1" flipV="1">
                <a:off x="802888" y="4676076"/>
                <a:ext cx="996176" cy="66536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>
                <a:stCxn id="26" idx="0"/>
                <a:endCxn id="31" idx="4"/>
              </p:cNvCxnSpPr>
              <p:nvPr/>
            </p:nvCxnSpPr>
            <p:spPr>
              <a:xfrm flipV="1">
                <a:off x="1799064" y="4661211"/>
                <a:ext cx="539904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>
                <a:stCxn id="26" idx="0"/>
                <a:endCxn id="32" idx="4"/>
              </p:cNvCxnSpPr>
              <p:nvPr/>
            </p:nvCxnSpPr>
            <p:spPr>
              <a:xfrm flipV="1">
                <a:off x="1799064" y="4661210"/>
                <a:ext cx="2180061" cy="68022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>
                <a:stCxn id="26" idx="0"/>
                <a:endCxn id="33" idx="4"/>
              </p:cNvCxnSpPr>
              <p:nvPr/>
            </p:nvCxnSpPr>
            <p:spPr>
              <a:xfrm flipV="1">
                <a:off x="1799064" y="4676076"/>
                <a:ext cx="3678045" cy="66536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>
                <a:stCxn id="26" idx="0"/>
                <a:endCxn id="34" idx="4"/>
              </p:cNvCxnSpPr>
              <p:nvPr/>
            </p:nvCxnSpPr>
            <p:spPr>
              <a:xfrm flipV="1">
                <a:off x="1799064" y="4661210"/>
                <a:ext cx="5025475" cy="68022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>
                <a:stCxn id="26" idx="0"/>
                <a:endCxn id="35" idx="4"/>
              </p:cNvCxnSpPr>
              <p:nvPr/>
            </p:nvCxnSpPr>
            <p:spPr>
              <a:xfrm flipV="1">
                <a:off x="1799064" y="4661212"/>
                <a:ext cx="6523459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>
                <a:stCxn id="27" idx="0"/>
              </p:cNvCxnSpPr>
              <p:nvPr/>
            </p:nvCxnSpPr>
            <p:spPr>
              <a:xfrm flipH="1" flipV="1">
                <a:off x="802888" y="4676074"/>
                <a:ext cx="2761786" cy="66536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>
                <a:stCxn id="27" idx="0"/>
                <a:endCxn id="31" idx="4"/>
              </p:cNvCxnSpPr>
              <p:nvPr/>
            </p:nvCxnSpPr>
            <p:spPr>
              <a:xfrm flipH="1" flipV="1">
                <a:off x="2338968" y="4661211"/>
                <a:ext cx="1225706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>
                <a:stCxn id="27" idx="0"/>
                <a:endCxn id="32" idx="4"/>
              </p:cNvCxnSpPr>
              <p:nvPr/>
            </p:nvCxnSpPr>
            <p:spPr>
              <a:xfrm flipV="1">
                <a:off x="3564674" y="4661210"/>
                <a:ext cx="414451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>
                <a:stCxn id="27" idx="0"/>
                <a:endCxn id="33" idx="4"/>
              </p:cNvCxnSpPr>
              <p:nvPr/>
            </p:nvCxnSpPr>
            <p:spPr>
              <a:xfrm flipV="1">
                <a:off x="3564674" y="4676076"/>
                <a:ext cx="1912435" cy="66536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>
                <a:stCxn id="27" idx="0"/>
                <a:endCxn id="34" idx="4"/>
              </p:cNvCxnSpPr>
              <p:nvPr/>
            </p:nvCxnSpPr>
            <p:spPr>
              <a:xfrm flipV="1">
                <a:off x="3564674" y="4661210"/>
                <a:ext cx="3259865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>
                <a:stCxn id="27" idx="0"/>
                <a:endCxn id="35" idx="4"/>
              </p:cNvCxnSpPr>
              <p:nvPr/>
            </p:nvCxnSpPr>
            <p:spPr>
              <a:xfrm flipV="1">
                <a:off x="3564674" y="4661212"/>
                <a:ext cx="4757849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>
                <a:stCxn id="28" idx="0"/>
              </p:cNvCxnSpPr>
              <p:nvPr/>
            </p:nvCxnSpPr>
            <p:spPr>
              <a:xfrm flipH="1" flipV="1">
                <a:off x="821470" y="4668644"/>
                <a:ext cx="4791306" cy="6727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>
                <a:stCxn id="28" idx="0"/>
                <a:endCxn id="31" idx="4"/>
              </p:cNvCxnSpPr>
              <p:nvPr/>
            </p:nvCxnSpPr>
            <p:spPr>
              <a:xfrm flipH="1" flipV="1">
                <a:off x="2338968" y="4661211"/>
                <a:ext cx="3273808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>
                <a:stCxn id="28" idx="0"/>
                <a:endCxn id="32" idx="4"/>
              </p:cNvCxnSpPr>
              <p:nvPr/>
            </p:nvCxnSpPr>
            <p:spPr>
              <a:xfrm flipH="1" flipV="1">
                <a:off x="3979125" y="4661210"/>
                <a:ext cx="1633651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>
                <a:stCxn id="28" idx="0"/>
                <a:endCxn id="33" idx="4"/>
              </p:cNvCxnSpPr>
              <p:nvPr/>
            </p:nvCxnSpPr>
            <p:spPr>
              <a:xfrm flipH="1" flipV="1">
                <a:off x="5477109" y="4676076"/>
                <a:ext cx="135667" cy="66536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>
                <a:stCxn id="28" idx="0"/>
                <a:endCxn id="34" idx="4"/>
              </p:cNvCxnSpPr>
              <p:nvPr/>
            </p:nvCxnSpPr>
            <p:spPr>
              <a:xfrm flipV="1">
                <a:off x="5612776" y="4661210"/>
                <a:ext cx="1211763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>
                <a:stCxn id="28" idx="0"/>
                <a:endCxn id="35" idx="4"/>
              </p:cNvCxnSpPr>
              <p:nvPr/>
            </p:nvCxnSpPr>
            <p:spPr>
              <a:xfrm flipV="1">
                <a:off x="5612776" y="4661212"/>
                <a:ext cx="2709747" cy="68022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>
                <a:stCxn id="29" idx="0"/>
              </p:cNvCxnSpPr>
              <p:nvPr/>
            </p:nvCxnSpPr>
            <p:spPr>
              <a:xfrm flipH="1" flipV="1">
                <a:off x="802424" y="4661209"/>
                <a:ext cx="6761816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>
                <a:stCxn id="29" idx="0"/>
                <a:endCxn id="31" idx="4"/>
              </p:cNvCxnSpPr>
              <p:nvPr/>
            </p:nvCxnSpPr>
            <p:spPr>
              <a:xfrm flipH="1" flipV="1">
                <a:off x="2338968" y="4661211"/>
                <a:ext cx="5225272" cy="68022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>
                <a:stCxn id="29" idx="0"/>
                <a:endCxn id="32" idx="4"/>
              </p:cNvCxnSpPr>
              <p:nvPr/>
            </p:nvCxnSpPr>
            <p:spPr>
              <a:xfrm flipH="1" flipV="1">
                <a:off x="3979125" y="4661210"/>
                <a:ext cx="3585115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>
                <a:stCxn id="29" idx="0"/>
                <a:endCxn id="33" idx="4"/>
              </p:cNvCxnSpPr>
              <p:nvPr/>
            </p:nvCxnSpPr>
            <p:spPr>
              <a:xfrm flipH="1" flipV="1">
                <a:off x="5477109" y="4676076"/>
                <a:ext cx="2087131" cy="66535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>
                <a:stCxn id="29" idx="0"/>
                <a:endCxn id="34" idx="4"/>
              </p:cNvCxnSpPr>
              <p:nvPr/>
            </p:nvCxnSpPr>
            <p:spPr>
              <a:xfrm flipH="1" flipV="1">
                <a:off x="6824539" y="4661210"/>
                <a:ext cx="739701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>
                <a:stCxn id="29" idx="0"/>
                <a:endCxn id="35" idx="4"/>
              </p:cNvCxnSpPr>
              <p:nvPr/>
            </p:nvCxnSpPr>
            <p:spPr>
              <a:xfrm flipV="1">
                <a:off x="7564240" y="4661212"/>
                <a:ext cx="758283" cy="68022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>
                <a:stCxn id="30" idx="0"/>
                <a:endCxn id="37" idx="4"/>
              </p:cNvCxnSpPr>
              <p:nvPr/>
            </p:nvCxnSpPr>
            <p:spPr>
              <a:xfrm flipV="1">
                <a:off x="676508" y="3469901"/>
                <a:ext cx="1267522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>
                <a:stCxn id="30" idx="0"/>
                <a:endCxn id="38" idx="4"/>
              </p:cNvCxnSpPr>
              <p:nvPr/>
            </p:nvCxnSpPr>
            <p:spPr>
              <a:xfrm flipV="1">
                <a:off x="676508" y="3469900"/>
                <a:ext cx="3033132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>
                <a:stCxn id="30" idx="0"/>
                <a:endCxn id="39" idx="4"/>
              </p:cNvCxnSpPr>
              <p:nvPr/>
            </p:nvCxnSpPr>
            <p:spPr>
              <a:xfrm flipV="1">
                <a:off x="676508" y="3469899"/>
                <a:ext cx="5081234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>
                <a:stCxn id="30" idx="0"/>
                <a:endCxn id="40" idx="4"/>
              </p:cNvCxnSpPr>
              <p:nvPr/>
            </p:nvCxnSpPr>
            <p:spPr>
              <a:xfrm flipV="1">
                <a:off x="676508" y="3469898"/>
                <a:ext cx="7032698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>
                <a:stCxn id="31" idx="0"/>
                <a:endCxn id="37" idx="4"/>
              </p:cNvCxnSpPr>
              <p:nvPr/>
            </p:nvCxnSpPr>
            <p:spPr>
              <a:xfrm flipH="1" flipV="1">
                <a:off x="1944030" y="3469901"/>
                <a:ext cx="394938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>
                <a:stCxn id="31" idx="0"/>
                <a:endCxn id="38" idx="4"/>
              </p:cNvCxnSpPr>
              <p:nvPr/>
            </p:nvCxnSpPr>
            <p:spPr>
              <a:xfrm flipV="1">
                <a:off x="2338968" y="3469900"/>
                <a:ext cx="1370672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>
                <a:stCxn id="31" idx="0"/>
                <a:endCxn id="39" idx="4"/>
              </p:cNvCxnSpPr>
              <p:nvPr/>
            </p:nvCxnSpPr>
            <p:spPr>
              <a:xfrm flipV="1">
                <a:off x="2338968" y="3469899"/>
                <a:ext cx="3418774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>
                <a:stCxn id="31" idx="0"/>
                <a:endCxn id="40" idx="4"/>
              </p:cNvCxnSpPr>
              <p:nvPr/>
            </p:nvCxnSpPr>
            <p:spPr>
              <a:xfrm flipV="1">
                <a:off x="2338968" y="3469898"/>
                <a:ext cx="5370238" cy="73039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>
                <a:stCxn id="32" idx="0"/>
                <a:endCxn id="37" idx="4"/>
              </p:cNvCxnSpPr>
              <p:nvPr/>
            </p:nvCxnSpPr>
            <p:spPr>
              <a:xfrm flipH="1" flipV="1">
                <a:off x="1944030" y="3469901"/>
                <a:ext cx="2035095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>
                <a:stCxn id="32" idx="0"/>
                <a:endCxn id="38" idx="4"/>
              </p:cNvCxnSpPr>
              <p:nvPr/>
            </p:nvCxnSpPr>
            <p:spPr>
              <a:xfrm flipH="1" flipV="1">
                <a:off x="3709640" y="3469900"/>
                <a:ext cx="269485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>
                <a:stCxn id="32" idx="0"/>
                <a:endCxn id="39" idx="4"/>
              </p:cNvCxnSpPr>
              <p:nvPr/>
            </p:nvCxnSpPr>
            <p:spPr>
              <a:xfrm flipV="1">
                <a:off x="3979125" y="3469899"/>
                <a:ext cx="1778617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>
                <a:stCxn id="32" idx="0"/>
                <a:endCxn id="40" idx="4"/>
              </p:cNvCxnSpPr>
              <p:nvPr/>
            </p:nvCxnSpPr>
            <p:spPr>
              <a:xfrm flipV="1">
                <a:off x="3979125" y="3469898"/>
                <a:ext cx="3730081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>
                <a:stCxn id="33" idx="0"/>
                <a:endCxn id="38" idx="4"/>
              </p:cNvCxnSpPr>
              <p:nvPr/>
            </p:nvCxnSpPr>
            <p:spPr>
              <a:xfrm flipH="1" flipV="1">
                <a:off x="3709640" y="3469900"/>
                <a:ext cx="1767469" cy="74525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>
                <a:stCxn id="33" idx="0"/>
                <a:endCxn id="37" idx="4"/>
              </p:cNvCxnSpPr>
              <p:nvPr/>
            </p:nvCxnSpPr>
            <p:spPr>
              <a:xfrm flipH="1" flipV="1">
                <a:off x="1944030" y="3469901"/>
                <a:ext cx="3533079" cy="74525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>
                <a:stCxn id="33" idx="0"/>
                <a:endCxn id="39" idx="4"/>
              </p:cNvCxnSpPr>
              <p:nvPr/>
            </p:nvCxnSpPr>
            <p:spPr>
              <a:xfrm flipV="1">
                <a:off x="5477109" y="3469899"/>
                <a:ext cx="280633" cy="74525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>
                <a:stCxn id="33" idx="0"/>
                <a:endCxn id="40" idx="4"/>
              </p:cNvCxnSpPr>
              <p:nvPr/>
            </p:nvCxnSpPr>
            <p:spPr>
              <a:xfrm flipV="1">
                <a:off x="5477109" y="3469898"/>
                <a:ext cx="2232097" cy="74525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>
                <a:stCxn id="34" idx="0"/>
                <a:endCxn id="37" idx="4"/>
              </p:cNvCxnSpPr>
              <p:nvPr/>
            </p:nvCxnSpPr>
            <p:spPr>
              <a:xfrm flipH="1" flipV="1">
                <a:off x="1944030" y="3469901"/>
                <a:ext cx="4880509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>
                <a:stCxn id="34" idx="0"/>
                <a:endCxn id="38" idx="4"/>
              </p:cNvCxnSpPr>
              <p:nvPr/>
            </p:nvCxnSpPr>
            <p:spPr>
              <a:xfrm flipH="1" flipV="1">
                <a:off x="3709640" y="3469900"/>
                <a:ext cx="3114899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>
                <a:stCxn id="34" idx="0"/>
                <a:endCxn id="39" idx="4"/>
              </p:cNvCxnSpPr>
              <p:nvPr/>
            </p:nvCxnSpPr>
            <p:spPr>
              <a:xfrm flipH="1" flipV="1">
                <a:off x="5757742" y="3469899"/>
                <a:ext cx="1066797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>
                <a:stCxn id="34" idx="0"/>
                <a:endCxn id="40" idx="4"/>
              </p:cNvCxnSpPr>
              <p:nvPr/>
            </p:nvCxnSpPr>
            <p:spPr>
              <a:xfrm flipV="1">
                <a:off x="6824539" y="3469898"/>
                <a:ext cx="884667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>
                <a:stCxn id="35" idx="0"/>
                <a:endCxn id="37" idx="4"/>
              </p:cNvCxnSpPr>
              <p:nvPr/>
            </p:nvCxnSpPr>
            <p:spPr>
              <a:xfrm flipH="1" flipV="1">
                <a:off x="1944030" y="3469901"/>
                <a:ext cx="6378493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>
                <a:stCxn id="35" idx="0"/>
                <a:endCxn id="38" idx="4"/>
              </p:cNvCxnSpPr>
              <p:nvPr/>
            </p:nvCxnSpPr>
            <p:spPr>
              <a:xfrm flipH="1" flipV="1">
                <a:off x="3709640" y="3469900"/>
                <a:ext cx="4612883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>
                <a:stCxn id="35" idx="0"/>
                <a:endCxn id="39" idx="4"/>
              </p:cNvCxnSpPr>
              <p:nvPr/>
            </p:nvCxnSpPr>
            <p:spPr>
              <a:xfrm flipH="1" flipV="1">
                <a:off x="5757742" y="3469899"/>
                <a:ext cx="2564781" cy="73039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>
                <a:stCxn id="35" idx="0"/>
                <a:endCxn id="40" idx="4"/>
              </p:cNvCxnSpPr>
              <p:nvPr/>
            </p:nvCxnSpPr>
            <p:spPr>
              <a:xfrm flipH="1" flipV="1">
                <a:off x="7709206" y="3469898"/>
                <a:ext cx="613317" cy="73039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>
                <a:stCxn id="37" idx="0"/>
                <a:endCxn id="36" idx="4"/>
              </p:cNvCxnSpPr>
              <p:nvPr/>
            </p:nvCxnSpPr>
            <p:spPr>
              <a:xfrm flipV="1">
                <a:off x="1944030" y="2395661"/>
                <a:ext cx="2650268" cy="59102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>
                <a:stCxn id="38" idx="0"/>
                <a:endCxn id="36" idx="4"/>
              </p:cNvCxnSpPr>
              <p:nvPr/>
            </p:nvCxnSpPr>
            <p:spPr>
              <a:xfrm flipV="1">
                <a:off x="3709640" y="2395661"/>
                <a:ext cx="884658" cy="59102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>
                <a:stCxn id="39" idx="0"/>
                <a:endCxn id="36" idx="4"/>
              </p:cNvCxnSpPr>
              <p:nvPr/>
            </p:nvCxnSpPr>
            <p:spPr>
              <a:xfrm flipH="1" flipV="1">
                <a:off x="4594298" y="2395661"/>
                <a:ext cx="1163444" cy="59101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>
                <a:stCxn id="40" idx="0"/>
                <a:endCxn id="36" idx="4"/>
              </p:cNvCxnSpPr>
              <p:nvPr/>
            </p:nvCxnSpPr>
            <p:spPr>
              <a:xfrm flipH="1" flipV="1">
                <a:off x="4594298" y="2395661"/>
                <a:ext cx="3114908" cy="591018"/>
              </a:xfrm>
              <a:prstGeom prst="line">
                <a:avLst/>
              </a:prstGeom>
              <a:ln>
                <a:solidFill>
                  <a:srgbClr val="00B0F0"/>
                </a:solidFill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</p:grpSp>
        <p:sp>
          <p:nvSpPr>
            <p:cNvPr id="9" name="TextBox 8"/>
            <p:cNvSpPr txBox="1"/>
            <p:nvPr/>
          </p:nvSpPr>
          <p:spPr>
            <a:xfrm>
              <a:off x="6211771" y="6315460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0,0,0,0</a:t>
              </a:r>
              <a:endParaRPr lang="en-IN" sz="14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550021" y="5407923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0,0,0,1</a:t>
              </a:r>
              <a:endParaRPr lang="en-IN" sz="14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572769" y="5409028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0,0,1,0</a:t>
              </a:r>
              <a:endParaRPr lang="en-IN" sz="14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735906" y="5407617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0,1,0,0</a:t>
              </a:r>
              <a:endParaRPr lang="en-IN" sz="14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840352" y="5395188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1,0,0,0</a:t>
              </a:r>
              <a:endParaRPr lang="en-IN" sz="14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921196" y="428902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0,1,0,1</a:t>
              </a:r>
              <a:endParaRPr lang="en-IN" sz="1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876309" y="429163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0,1,0,1</a:t>
              </a:r>
              <a:endParaRPr lang="en-IN" sz="14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794259" y="4285169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1,0,0,1</a:t>
              </a:r>
              <a:endParaRPr lang="en-IN" sz="1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660752" y="4301210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0,1,1,0</a:t>
              </a:r>
              <a:endParaRPr lang="en-IN" sz="14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397730" y="4287581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1,0,1,0</a:t>
              </a:r>
              <a:endParaRPr lang="en-IN" sz="14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269270" y="428875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1,1,0,0</a:t>
              </a:r>
              <a:endParaRPr lang="en-IN" sz="1400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647190" y="3111909"/>
              <a:ext cx="589091" cy="4292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0,1,1,1</a:t>
              </a:r>
              <a:endParaRPr lang="en-IN" sz="14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638087" y="3098060"/>
              <a:ext cx="647402" cy="4721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600" dirty="0" smtClean="0"/>
                <a:t>1,0,1,1</a:t>
              </a:r>
              <a:endParaRPr lang="en-IN" sz="16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818423" y="3119340"/>
              <a:ext cx="589091" cy="4292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1,1,0,1</a:t>
              </a:r>
              <a:endParaRPr lang="en-IN" sz="14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918269" y="3123056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1,1,1,0</a:t>
              </a:r>
              <a:endParaRPr lang="en-IN" sz="14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158057" y="2061337"/>
              <a:ext cx="589091" cy="4292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sz="1400" dirty="0" smtClean="0"/>
                <a:t>1,1,1,1</a:t>
              </a:r>
              <a:endParaRPr lang="en-IN" sz="1400" dirty="0"/>
            </a:p>
          </p:txBody>
        </p:sp>
      </p:grpSp>
      <p:sp>
        <p:nvSpPr>
          <p:cNvPr id="97" name="TextBox 96"/>
          <p:cNvSpPr txBox="1"/>
          <p:nvPr/>
        </p:nvSpPr>
        <p:spPr>
          <a:xfrm>
            <a:off x="6616476" y="1941336"/>
            <a:ext cx="20862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 smtClean="0">
                <a:solidFill>
                  <a:srgbClr val="002060"/>
                </a:solidFill>
              </a:rPr>
              <a:t>Four Features – x</a:t>
            </a:r>
            <a:r>
              <a:rPr lang="en-IN" sz="1200" baseline="-25000" dirty="0" smtClean="0">
                <a:solidFill>
                  <a:srgbClr val="002060"/>
                </a:solidFill>
              </a:rPr>
              <a:t>1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2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3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4</a:t>
            </a:r>
            <a:endParaRPr lang="en-IN" sz="1200" baseline="-25000" dirty="0">
              <a:solidFill>
                <a:srgbClr val="002060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6444786" y="2222624"/>
            <a:ext cx="23371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 smtClean="0">
                <a:solidFill>
                  <a:srgbClr val="002060"/>
                </a:solidFill>
              </a:rPr>
              <a:t>1-x</a:t>
            </a:r>
            <a:r>
              <a:rPr lang="en-IN" sz="1200" baseline="-25000" dirty="0" smtClean="0">
                <a:solidFill>
                  <a:srgbClr val="002060"/>
                </a:solidFill>
              </a:rPr>
              <a:t>i</a:t>
            </a:r>
            <a:r>
              <a:rPr lang="en-IN" sz="1200" dirty="0" smtClean="0">
                <a:solidFill>
                  <a:srgbClr val="002060"/>
                </a:solidFill>
              </a:rPr>
              <a:t> is selected; 0-x</a:t>
            </a:r>
            <a:r>
              <a:rPr lang="en-IN" sz="1200" baseline="-25000" dirty="0" smtClean="0">
                <a:solidFill>
                  <a:srgbClr val="002060"/>
                </a:solidFill>
              </a:rPr>
              <a:t>i</a:t>
            </a:r>
            <a:r>
              <a:rPr lang="en-IN" sz="1200" dirty="0" smtClean="0">
                <a:solidFill>
                  <a:srgbClr val="002060"/>
                </a:solidFill>
              </a:rPr>
              <a:t> is not selected</a:t>
            </a:r>
            <a:endParaRPr lang="en-IN" sz="1200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40173" y="3018473"/>
            <a:ext cx="9464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/>
              <a:t>x</a:t>
            </a:r>
            <a:r>
              <a:rPr lang="en-IN" baseline="-25000" dirty="0" smtClean="0"/>
              <a:t>1</a:t>
            </a:r>
            <a:r>
              <a:rPr lang="en-IN" dirty="0" smtClean="0"/>
              <a:t>, x</a:t>
            </a:r>
            <a:r>
              <a:rPr lang="en-IN" baseline="-25000" dirty="0" smtClean="0"/>
              <a:t>2</a:t>
            </a:r>
            <a:r>
              <a:rPr lang="en-IN" dirty="0" smtClean="0"/>
              <a:t>, x</a:t>
            </a:r>
            <a:r>
              <a:rPr lang="en-IN" baseline="-25000" dirty="0" smtClean="0"/>
              <a:t>3</a:t>
            </a:r>
            <a:endParaRPr lang="en-IN" baseline="-25000" dirty="0"/>
          </a:p>
        </p:txBody>
      </p:sp>
    </p:spTree>
    <p:extLst>
      <p:ext uri="{BB962C8B-B14F-4D97-AF65-F5344CB8AC3E}">
        <p14:creationId xmlns:p14="http://schemas.microsoft.com/office/powerpoint/2010/main" val="4197772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687475"/>
            <a:ext cx="7989752" cy="815222"/>
          </a:xfrm>
        </p:spPr>
        <p:txBody>
          <a:bodyPr>
            <a:normAutofit/>
          </a:bodyPr>
          <a:lstStyle/>
          <a:p>
            <a:r>
              <a:rPr lang="en-IN" sz="4400" b="1" dirty="0" smtClean="0"/>
              <a:t>Illustration (SBS)</a:t>
            </a:r>
            <a:endParaRPr lang="en-IN" sz="4400" b="1" dirty="0"/>
          </a:p>
        </p:txBody>
      </p:sp>
      <p:grpSp>
        <p:nvGrpSpPr>
          <p:cNvPr id="5" name="Group 4"/>
          <p:cNvGrpSpPr/>
          <p:nvPr/>
        </p:nvGrpSpPr>
        <p:grpSpPr>
          <a:xfrm>
            <a:off x="1212229" y="1941336"/>
            <a:ext cx="5568220" cy="4786566"/>
            <a:chOff x="3921196" y="2001652"/>
            <a:chExt cx="4940308" cy="4689080"/>
          </a:xfrm>
        </p:grpSpPr>
        <p:grpSp>
          <p:nvGrpSpPr>
            <p:cNvPr id="8" name="Group 7"/>
            <p:cNvGrpSpPr/>
            <p:nvPr/>
          </p:nvGrpSpPr>
          <p:grpSpPr>
            <a:xfrm>
              <a:off x="3925232" y="2001652"/>
              <a:ext cx="4936272" cy="4689080"/>
              <a:chOff x="156118" y="1912442"/>
              <a:chExt cx="8686795" cy="4867499"/>
            </a:xfrm>
          </p:grpSpPr>
          <p:sp>
            <p:nvSpPr>
              <p:cNvPr id="25" name="Oval 24"/>
              <p:cNvSpPr/>
              <p:nvPr/>
            </p:nvSpPr>
            <p:spPr>
              <a:xfrm>
                <a:off x="4163122" y="6296722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1289825" y="5341438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3055435" y="5341437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5103537" y="5341436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7055001" y="5341435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156118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1818578" y="4200291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3458735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4956719" y="4215156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6304149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7802133" y="4200292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4085059" y="1912442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1434791" y="2986682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3200401" y="2986681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5248503" y="2986680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7199967" y="2986679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1" name="Straight Connector 40"/>
              <p:cNvCxnSpPr>
                <a:stCxn id="25" idx="0"/>
                <a:endCxn id="26" idx="4"/>
              </p:cNvCxnSpPr>
              <p:nvPr/>
            </p:nvCxnSpPr>
            <p:spPr>
              <a:xfrm flipH="1" flipV="1">
                <a:off x="1799064" y="5824657"/>
                <a:ext cx="2873297" cy="47206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>
                <a:stCxn id="25" idx="0"/>
                <a:endCxn id="27" idx="4"/>
              </p:cNvCxnSpPr>
              <p:nvPr/>
            </p:nvCxnSpPr>
            <p:spPr>
              <a:xfrm flipH="1" flipV="1">
                <a:off x="3564674" y="5824656"/>
                <a:ext cx="1107687" cy="47206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>
                <a:stCxn id="25" idx="0"/>
                <a:endCxn id="28" idx="4"/>
              </p:cNvCxnSpPr>
              <p:nvPr/>
            </p:nvCxnSpPr>
            <p:spPr>
              <a:xfrm flipV="1">
                <a:off x="4672361" y="5824655"/>
                <a:ext cx="940415" cy="47206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>
                <a:stCxn id="25" idx="0"/>
                <a:endCxn id="29" idx="4"/>
              </p:cNvCxnSpPr>
              <p:nvPr/>
            </p:nvCxnSpPr>
            <p:spPr>
              <a:xfrm flipV="1">
                <a:off x="4672361" y="5824654"/>
                <a:ext cx="2891879" cy="47206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>
                <a:stCxn id="26" idx="0"/>
              </p:cNvCxnSpPr>
              <p:nvPr/>
            </p:nvCxnSpPr>
            <p:spPr>
              <a:xfrm flipH="1" flipV="1">
                <a:off x="802888" y="4676076"/>
                <a:ext cx="996176" cy="66536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>
                <a:stCxn id="26" idx="0"/>
                <a:endCxn id="31" idx="4"/>
              </p:cNvCxnSpPr>
              <p:nvPr/>
            </p:nvCxnSpPr>
            <p:spPr>
              <a:xfrm flipV="1">
                <a:off x="1799064" y="4661211"/>
                <a:ext cx="539904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>
                <a:stCxn id="26" idx="0"/>
                <a:endCxn id="32" idx="4"/>
              </p:cNvCxnSpPr>
              <p:nvPr/>
            </p:nvCxnSpPr>
            <p:spPr>
              <a:xfrm flipV="1">
                <a:off x="1799064" y="4661210"/>
                <a:ext cx="2180061" cy="68022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>
                <a:stCxn id="26" idx="0"/>
                <a:endCxn id="33" idx="4"/>
              </p:cNvCxnSpPr>
              <p:nvPr/>
            </p:nvCxnSpPr>
            <p:spPr>
              <a:xfrm flipV="1">
                <a:off x="1799064" y="4676076"/>
                <a:ext cx="3678045" cy="66536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>
                <a:stCxn id="26" idx="0"/>
                <a:endCxn id="34" idx="4"/>
              </p:cNvCxnSpPr>
              <p:nvPr/>
            </p:nvCxnSpPr>
            <p:spPr>
              <a:xfrm flipV="1">
                <a:off x="1799064" y="4661210"/>
                <a:ext cx="5025475" cy="68022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>
                <a:stCxn id="26" idx="0"/>
                <a:endCxn id="35" idx="4"/>
              </p:cNvCxnSpPr>
              <p:nvPr/>
            </p:nvCxnSpPr>
            <p:spPr>
              <a:xfrm flipV="1">
                <a:off x="1799064" y="4661212"/>
                <a:ext cx="6523459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>
                <a:stCxn id="27" idx="0"/>
              </p:cNvCxnSpPr>
              <p:nvPr/>
            </p:nvCxnSpPr>
            <p:spPr>
              <a:xfrm flipH="1" flipV="1">
                <a:off x="802888" y="4676074"/>
                <a:ext cx="2761786" cy="66536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>
                <a:stCxn id="27" idx="0"/>
                <a:endCxn id="31" idx="4"/>
              </p:cNvCxnSpPr>
              <p:nvPr/>
            </p:nvCxnSpPr>
            <p:spPr>
              <a:xfrm flipH="1" flipV="1">
                <a:off x="2338968" y="4661211"/>
                <a:ext cx="1225706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>
                <a:stCxn id="27" idx="0"/>
                <a:endCxn id="32" idx="4"/>
              </p:cNvCxnSpPr>
              <p:nvPr/>
            </p:nvCxnSpPr>
            <p:spPr>
              <a:xfrm flipV="1">
                <a:off x="3564674" y="4661210"/>
                <a:ext cx="414451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>
                <a:stCxn id="27" idx="0"/>
                <a:endCxn id="33" idx="4"/>
              </p:cNvCxnSpPr>
              <p:nvPr/>
            </p:nvCxnSpPr>
            <p:spPr>
              <a:xfrm flipV="1">
                <a:off x="3564674" y="4676076"/>
                <a:ext cx="1912435" cy="66536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>
                <a:stCxn id="27" idx="0"/>
                <a:endCxn id="34" idx="4"/>
              </p:cNvCxnSpPr>
              <p:nvPr/>
            </p:nvCxnSpPr>
            <p:spPr>
              <a:xfrm flipV="1">
                <a:off x="3564674" y="4661210"/>
                <a:ext cx="3259865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>
                <a:stCxn id="27" idx="0"/>
                <a:endCxn id="35" idx="4"/>
              </p:cNvCxnSpPr>
              <p:nvPr/>
            </p:nvCxnSpPr>
            <p:spPr>
              <a:xfrm flipV="1">
                <a:off x="3564674" y="4661212"/>
                <a:ext cx="4757849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>
                <a:stCxn id="28" idx="0"/>
              </p:cNvCxnSpPr>
              <p:nvPr/>
            </p:nvCxnSpPr>
            <p:spPr>
              <a:xfrm flipH="1" flipV="1">
                <a:off x="821470" y="4668644"/>
                <a:ext cx="4791306" cy="6727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>
                <a:stCxn id="28" idx="0"/>
                <a:endCxn id="31" idx="4"/>
              </p:cNvCxnSpPr>
              <p:nvPr/>
            </p:nvCxnSpPr>
            <p:spPr>
              <a:xfrm flipH="1" flipV="1">
                <a:off x="2338968" y="4661211"/>
                <a:ext cx="3273808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>
                <a:stCxn id="28" idx="0"/>
                <a:endCxn id="32" idx="4"/>
              </p:cNvCxnSpPr>
              <p:nvPr/>
            </p:nvCxnSpPr>
            <p:spPr>
              <a:xfrm flipH="1" flipV="1">
                <a:off x="3979125" y="4661210"/>
                <a:ext cx="1633651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>
                <a:stCxn id="28" idx="0"/>
                <a:endCxn id="33" idx="4"/>
              </p:cNvCxnSpPr>
              <p:nvPr/>
            </p:nvCxnSpPr>
            <p:spPr>
              <a:xfrm flipH="1" flipV="1">
                <a:off x="5477109" y="4676076"/>
                <a:ext cx="135667" cy="66536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>
                <a:stCxn id="28" idx="0"/>
                <a:endCxn id="34" idx="4"/>
              </p:cNvCxnSpPr>
              <p:nvPr/>
            </p:nvCxnSpPr>
            <p:spPr>
              <a:xfrm flipV="1">
                <a:off x="5612776" y="4661210"/>
                <a:ext cx="1211763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>
                <a:stCxn id="28" idx="0"/>
                <a:endCxn id="35" idx="4"/>
              </p:cNvCxnSpPr>
              <p:nvPr/>
            </p:nvCxnSpPr>
            <p:spPr>
              <a:xfrm flipV="1">
                <a:off x="5612776" y="4661212"/>
                <a:ext cx="2709747" cy="68022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>
                <a:stCxn id="29" idx="0"/>
              </p:cNvCxnSpPr>
              <p:nvPr/>
            </p:nvCxnSpPr>
            <p:spPr>
              <a:xfrm flipH="1" flipV="1">
                <a:off x="802424" y="4661209"/>
                <a:ext cx="6761816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>
                <a:stCxn id="29" idx="0"/>
                <a:endCxn id="31" idx="4"/>
              </p:cNvCxnSpPr>
              <p:nvPr/>
            </p:nvCxnSpPr>
            <p:spPr>
              <a:xfrm flipH="1" flipV="1">
                <a:off x="2338968" y="4661211"/>
                <a:ext cx="5225272" cy="68022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>
                <a:stCxn id="29" idx="0"/>
                <a:endCxn id="32" idx="4"/>
              </p:cNvCxnSpPr>
              <p:nvPr/>
            </p:nvCxnSpPr>
            <p:spPr>
              <a:xfrm flipH="1" flipV="1">
                <a:off x="3979125" y="4661210"/>
                <a:ext cx="3585115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>
                <a:stCxn id="29" idx="0"/>
                <a:endCxn id="33" idx="4"/>
              </p:cNvCxnSpPr>
              <p:nvPr/>
            </p:nvCxnSpPr>
            <p:spPr>
              <a:xfrm flipH="1" flipV="1">
                <a:off x="5477109" y="4676076"/>
                <a:ext cx="2087131" cy="66535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>
                <a:stCxn id="29" idx="0"/>
                <a:endCxn id="34" idx="4"/>
              </p:cNvCxnSpPr>
              <p:nvPr/>
            </p:nvCxnSpPr>
            <p:spPr>
              <a:xfrm flipH="1" flipV="1">
                <a:off x="6824539" y="4661210"/>
                <a:ext cx="739701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>
                <a:stCxn id="29" idx="0"/>
                <a:endCxn id="35" idx="4"/>
              </p:cNvCxnSpPr>
              <p:nvPr/>
            </p:nvCxnSpPr>
            <p:spPr>
              <a:xfrm flipV="1">
                <a:off x="7564240" y="4661212"/>
                <a:ext cx="758283" cy="68022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>
                <a:stCxn id="30" idx="0"/>
                <a:endCxn id="37" idx="4"/>
              </p:cNvCxnSpPr>
              <p:nvPr/>
            </p:nvCxnSpPr>
            <p:spPr>
              <a:xfrm flipV="1">
                <a:off x="676508" y="3469901"/>
                <a:ext cx="1267522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>
                <a:stCxn id="30" idx="0"/>
                <a:endCxn id="38" idx="4"/>
              </p:cNvCxnSpPr>
              <p:nvPr/>
            </p:nvCxnSpPr>
            <p:spPr>
              <a:xfrm flipV="1">
                <a:off x="676508" y="3469900"/>
                <a:ext cx="3033132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>
                <a:stCxn id="30" idx="0"/>
                <a:endCxn id="39" idx="4"/>
              </p:cNvCxnSpPr>
              <p:nvPr/>
            </p:nvCxnSpPr>
            <p:spPr>
              <a:xfrm flipV="1">
                <a:off x="676508" y="3469899"/>
                <a:ext cx="5081234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>
                <a:stCxn id="30" idx="0"/>
                <a:endCxn id="40" idx="4"/>
              </p:cNvCxnSpPr>
              <p:nvPr/>
            </p:nvCxnSpPr>
            <p:spPr>
              <a:xfrm flipV="1">
                <a:off x="676508" y="3469898"/>
                <a:ext cx="7032698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>
                <a:stCxn id="31" idx="0"/>
                <a:endCxn id="37" idx="4"/>
              </p:cNvCxnSpPr>
              <p:nvPr/>
            </p:nvCxnSpPr>
            <p:spPr>
              <a:xfrm flipH="1" flipV="1">
                <a:off x="1944030" y="3469901"/>
                <a:ext cx="394938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>
                <a:stCxn id="31" idx="0"/>
                <a:endCxn id="38" idx="4"/>
              </p:cNvCxnSpPr>
              <p:nvPr/>
            </p:nvCxnSpPr>
            <p:spPr>
              <a:xfrm flipV="1">
                <a:off x="2338968" y="3469900"/>
                <a:ext cx="1370672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>
                <a:stCxn id="31" idx="0"/>
                <a:endCxn id="39" idx="4"/>
              </p:cNvCxnSpPr>
              <p:nvPr/>
            </p:nvCxnSpPr>
            <p:spPr>
              <a:xfrm flipV="1">
                <a:off x="2338968" y="3469899"/>
                <a:ext cx="3418774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>
                <a:stCxn id="31" idx="0"/>
                <a:endCxn id="40" idx="4"/>
              </p:cNvCxnSpPr>
              <p:nvPr/>
            </p:nvCxnSpPr>
            <p:spPr>
              <a:xfrm flipV="1">
                <a:off x="2338968" y="3469898"/>
                <a:ext cx="5370238" cy="73039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>
                <a:stCxn id="32" idx="0"/>
                <a:endCxn id="37" idx="4"/>
              </p:cNvCxnSpPr>
              <p:nvPr/>
            </p:nvCxnSpPr>
            <p:spPr>
              <a:xfrm flipH="1" flipV="1">
                <a:off x="1944030" y="3469901"/>
                <a:ext cx="2035095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>
                <a:stCxn id="32" idx="0"/>
                <a:endCxn id="38" idx="4"/>
              </p:cNvCxnSpPr>
              <p:nvPr/>
            </p:nvCxnSpPr>
            <p:spPr>
              <a:xfrm flipH="1" flipV="1">
                <a:off x="3709640" y="3469900"/>
                <a:ext cx="269485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>
                <a:stCxn id="32" idx="0"/>
                <a:endCxn id="39" idx="4"/>
              </p:cNvCxnSpPr>
              <p:nvPr/>
            </p:nvCxnSpPr>
            <p:spPr>
              <a:xfrm flipV="1">
                <a:off x="3979125" y="3469899"/>
                <a:ext cx="1778617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>
                <a:stCxn id="32" idx="0"/>
                <a:endCxn id="40" idx="4"/>
              </p:cNvCxnSpPr>
              <p:nvPr/>
            </p:nvCxnSpPr>
            <p:spPr>
              <a:xfrm flipV="1">
                <a:off x="3979125" y="3469898"/>
                <a:ext cx="3730081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>
                <a:stCxn id="33" idx="0"/>
                <a:endCxn id="38" idx="4"/>
              </p:cNvCxnSpPr>
              <p:nvPr/>
            </p:nvCxnSpPr>
            <p:spPr>
              <a:xfrm flipH="1" flipV="1">
                <a:off x="3709640" y="3469900"/>
                <a:ext cx="1767469" cy="74525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>
                <a:stCxn id="33" idx="0"/>
                <a:endCxn id="37" idx="4"/>
              </p:cNvCxnSpPr>
              <p:nvPr/>
            </p:nvCxnSpPr>
            <p:spPr>
              <a:xfrm flipH="1" flipV="1">
                <a:off x="1944030" y="3469901"/>
                <a:ext cx="3533079" cy="74525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>
                <a:stCxn id="33" idx="0"/>
                <a:endCxn id="39" idx="4"/>
              </p:cNvCxnSpPr>
              <p:nvPr/>
            </p:nvCxnSpPr>
            <p:spPr>
              <a:xfrm flipV="1">
                <a:off x="5477109" y="3469899"/>
                <a:ext cx="280633" cy="74525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>
                <a:stCxn id="33" idx="0"/>
                <a:endCxn id="40" idx="4"/>
              </p:cNvCxnSpPr>
              <p:nvPr/>
            </p:nvCxnSpPr>
            <p:spPr>
              <a:xfrm flipV="1">
                <a:off x="5477109" y="3469898"/>
                <a:ext cx="2232097" cy="745258"/>
              </a:xfrm>
              <a:prstGeom prst="line">
                <a:avLst/>
              </a:prstGeom>
              <a:ln>
                <a:solidFill>
                  <a:srgbClr val="00B0F0"/>
                </a:solidFill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>
                <a:stCxn id="34" idx="0"/>
                <a:endCxn id="37" idx="4"/>
              </p:cNvCxnSpPr>
              <p:nvPr/>
            </p:nvCxnSpPr>
            <p:spPr>
              <a:xfrm flipH="1" flipV="1">
                <a:off x="1944030" y="3469901"/>
                <a:ext cx="4880509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>
                <a:stCxn id="34" idx="0"/>
                <a:endCxn id="38" idx="4"/>
              </p:cNvCxnSpPr>
              <p:nvPr/>
            </p:nvCxnSpPr>
            <p:spPr>
              <a:xfrm flipH="1" flipV="1">
                <a:off x="3709640" y="3469900"/>
                <a:ext cx="3114899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>
                <a:stCxn id="34" idx="0"/>
                <a:endCxn id="39" idx="4"/>
              </p:cNvCxnSpPr>
              <p:nvPr/>
            </p:nvCxnSpPr>
            <p:spPr>
              <a:xfrm flipH="1" flipV="1">
                <a:off x="5757742" y="3469899"/>
                <a:ext cx="1066797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>
                <a:stCxn id="34" idx="0"/>
                <a:endCxn id="40" idx="4"/>
              </p:cNvCxnSpPr>
              <p:nvPr/>
            </p:nvCxnSpPr>
            <p:spPr>
              <a:xfrm flipV="1">
                <a:off x="6824539" y="3469898"/>
                <a:ext cx="884667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>
                <a:stCxn id="35" idx="0"/>
                <a:endCxn id="37" idx="4"/>
              </p:cNvCxnSpPr>
              <p:nvPr/>
            </p:nvCxnSpPr>
            <p:spPr>
              <a:xfrm flipH="1" flipV="1">
                <a:off x="1944030" y="3469901"/>
                <a:ext cx="6378493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>
                <a:stCxn id="35" idx="0"/>
                <a:endCxn id="38" idx="4"/>
              </p:cNvCxnSpPr>
              <p:nvPr/>
            </p:nvCxnSpPr>
            <p:spPr>
              <a:xfrm flipH="1" flipV="1">
                <a:off x="3709640" y="3469900"/>
                <a:ext cx="4612883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>
                <a:stCxn id="35" idx="0"/>
                <a:endCxn id="39" idx="4"/>
              </p:cNvCxnSpPr>
              <p:nvPr/>
            </p:nvCxnSpPr>
            <p:spPr>
              <a:xfrm flipH="1" flipV="1">
                <a:off x="5757742" y="3469899"/>
                <a:ext cx="2564781" cy="73039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>
                <a:stCxn id="35" idx="0"/>
                <a:endCxn id="40" idx="4"/>
              </p:cNvCxnSpPr>
              <p:nvPr/>
            </p:nvCxnSpPr>
            <p:spPr>
              <a:xfrm flipH="1" flipV="1">
                <a:off x="7709206" y="3469898"/>
                <a:ext cx="613317" cy="73039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>
                <a:stCxn id="37" idx="0"/>
                <a:endCxn id="36" idx="4"/>
              </p:cNvCxnSpPr>
              <p:nvPr/>
            </p:nvCxnSpPr>
            <p:spPr>
              <a:xfrm flipV="1">
                <a:off x="1944030" y="2395661"/>
                <a:ext cx="2650268" cy="59102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>
                <a:stCxn id="38" idx="0"/>
                <a:endCxn id="36" idx="4"/>
              </p:cNvCxnSpPr>
              <p:nvPr/>
            </p:nvCxnSpPr>
            <p:spPr>
              <a:xfrm flipV="1">
                <a:off x="3709640" y="2395661"/>
                <a:ext cx="884658" cy="59102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>
                <a:stCxn id="39" idx="0"/>
                <a:endCxn id="36" idx="4"/>
              </p:cNvCxnSpPr>
              <p:nvPr/>
            </p:nvCxnSpPr>
            <p:spPr>
              <a:xfrm flipH="1" flipV="1">
                <a:off x="4594298" y="2395661"/>
                <a:ext cx="1163444" cy="59101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>
                <a:stCxn id="40" idx="0"/>
                <a:endCxn id="36" idx="4"/>
              </p:cNvCxnSpPr>
              <p:nvPr/>
            </p:nvCxnSpPr>
            <p:spPr>
              <a:xfrm flipH="1" flipV="1">
                <a:off x="4594298" y="2395661"/>
                <a:ext cx="3114908" cy="591018"/>
              </a:xfrm>
              <a:prstGeom prst="line">
                <a:avLst/>
              </a:prstGeom>
              <a:ln>
                <a:solidFill>
                  <a:srgbClr val="00B0F0"/>
                </a:solidFill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</p:grpSp>
        <p:sp>
          <p:nvSpPr>
            <p:cNvPr id="9" name="TextBox 8"/>
            <p:cNvSpPr txBox="1"/>
            <p:nvPr/>
          </p:nvSpPr>
          <p:spPr>
            <a:xfrm>
              <a:off x="6211771" y="6315460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0,0,0,0</a:t>
              </a:r>
              <a:endParaRPr lang="en-IN" sz="14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550021" y="5407923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0,0,0,1</a:t>
              </a:r>
              <a:endParaRPr lang="en-IN" sz="14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572769" y="5409028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0,0,1,0</a:t>
              </a:r>
              <a:endParaRPr lang="en-IN" sz="14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735906" y="5407617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0,1,0,0</a:t>
              </a:r>
              <a:endParaRPr lang="en-IN" sz="14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840352" y="5395188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1,0,0,0</a:t>
              </a:r>
              <a:endParaRPr lang="en-IN" sz="14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921196" y="428902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0,1,0,1</a:t>
              </a:r>
              <a:endParaRPr lang="en-IN" sz="1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876309" y="429163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0,1,0,1</a:t>
              </a:r>
              <a:endParaRPr lang="en-IN" sz="14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794259" y="4285169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1,0,0,1</a:t>
              </a:r>
              <a:endParaRPr lang="en-IN" sz="1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660752" y="4301210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0,1,1,0</a:t>
              </a:r>
              <a:endParaRPr lang="en-IN" sz="14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397730" y="4287581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1,0,1,0</a:t>
              </a:r>
              <a:endParaRPr lang="en-IN" sz="14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269270" y="428875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1,1,0,0</a:t>
              </a:r>
              <a:endParaRPr lang="en-IN" sz="1400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647190" y="3111909"/>
              <a:ext cx="589091" cy="4292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0,1,1,1</a:t>
              </a:r>
              <a:endParaRPr lang="en-IN" sz="14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638087" y="3098060"/>
              <a:ext cx="647402" cy="4721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600" dirty="0" smtClean="0"/>
                <a:t>1,0,1,1</a:t>
              </a:r>
              <a:endParaRPr lang="en-IN" sz="16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818423" y="3119340"/>
              <a:ext cx="589091" cy="4292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1,1,0,1</a:t>
              </a:r>
              <a:endParaRPr lang="en-IN" sz="14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918269" y="3123056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1,1,1,0</a:t>
              </a:r>
              <a:endParaRPr lang="en-IN" sz="14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158057" y="2061337"/>
              <a:ext cx="589091" cy="4292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sz="1400" dirty="0" smtClean="0"/>
                <a:t>1,1,1,1</a:t>
              </a:r>
              <a:endParaRPr lang="en-IN" sz="1400" dirty="0"/>
            </a:p>
          </p:txBody>
        </p:sp>
      </p:grpSp>
      <p:sp>
        <p:nvSpPr>
          <p:cNvPr id="97" name="TextBox 96"/>
          <p:cNvSpPr txBox="1"/>
          <p:nvPr/>
        </p:nvSpPr>
        <p:spPr>
          <a:xfrm>
            <a:off x="6616476" y="1941336"/>
            <a:ext cx="20862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 smtClean="0">
                <a:solidFill>
                  <a:srgbClr val="002060"/>
                </a:solidFill>
              </a:rPr>
              <a:t>Four Features – x</a:t>
            </a:r>
            <a:r>
              <a:rPr lang="en-IN" sz="1200" baseline="-25000" dirty="0" smtClean="0">
                <a:solidFill>
                  <a:srgbClr val="002060"/>
                </a:solidFill>
              </a:rPr>
              <a:t>1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2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3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4</a:t>
            </a:r>
            <a:endParaRPr lang="en-IN" sz="1200" baseline="-25000" dirty="0">
              <a:solidFill>
                <a:srgbClr val="002060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6444786" y="2222624"/>
            <a:ext cx="23371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 smtClean="0">
                <a:solidFill>
                  <a:srgbClr val="002060"/>
                </a:solidFill>
              </a:rPr>
              <a:t>1-x</a:t>
            </a:r>
            <a:r>
              <a:rPr lang="en-IN" sz="1200" baseline="-25000" dirty="0" smtClean="0">
                <a:solidFill>
                  <a:srgbClr val="002060"/>
                </a:solidFill>
              </a:rPr>
              <a:t>i</a:t>
            </a:r>
            <a:r>
              <a:rPr lang="en-IN" sz="1200" dirty="0" smtClean="0">
                <a:solidFill>
                  <a:srgbClr val="002060"/>
                </a:solidFill>
              </a:rPr>
              <a:t> is selected; 0-x</a:t>
            </a:r>
            <a:r>
              <a:rPr lang="en-IN" sz="1200" baseline="-25000" dirty="0" smtClean="0">
                <a:solidFill>
                  <a:srgbClr val="002060"/>
                </a:solidFill>
              </a:rPr>
              <a:t>i</a:t>
            </a:r>
            <a:r>
              <a:rPr lang="en-IN" sz="1200" dirty="0" smtClean="0">
                <a:solidFill>
                  <a:srgbClr val="002060"/>
                </a:solidFill>
              </a:rPr>
              <a:t> is not selected</a:t>
            </a:r>
            <a:endParaRPr lang="en-IN" sz="1200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40173" y="3018473"/>
            <a:ext cx="9464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/>
              <a:t>x</a:t>
            </a:r>
            <a:r>
              <a:rPr lang="en-IN" baseline="-25000" dirty="0" smtClean="0"/>
              <a:t>1</a:t>
            </a:r>
            <a:r>
              <a:rPr lang="en-IN" dirty="0" smtClean="0"/>
              <a:t>, x</a:t>
            </a:r>
            <a:r>
              <a:rPr lang="en-IN" baseline="-25000" dirty="0" smtClean="0"/>
              <a:t>2</a:t>
            </a:r>
            <a:r>
              <a:rPr lang="en-IN" dirty="0" smtClean="0"/>
              <a:t>, x</a:t>
            </a:r>
            <a:r>
              <a:rPr lang="en-IN" baseline="-25000" dirty="0" smtClean="0"/>
              <a:t>3</a:t>
            </a:r>
            <a:endParaRPr lang="en-IN" baseline="-25000" dirty="0"/>
          </a:p>
        </p:txBody>
      </p:sp>
      <p:sp>
        <p:nvSpPr>
          <p:cNvPr id="99" name="TextBox 98"/>
          <p:cNvSpPr txBox="1"/>
          <p:nvPr/>
        </p:nvSpPr>
        <p:spPr>
          <a:xfrm>
            <a:off x="7140172" y="4187798"/>
            <a:ext cx="661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x</a:t>
            </a:r>
            <a:r>
              <a:rPr lang="en-IN" baseline="-25000" dirty="0" smtClean="0"/>
              <a:t>2</a:t>
            </a:r>
            <a:r>
              <a:rPr lang="en-IN" dirty="0" smtClean="0"/>
              <a:t>, x</a:t>
            </a:r>
            <a:r>
              <a:rPr lang="en-IN" baseline="-25000" dirty="0" smtClean="0"/>
              <a:t>3</a:t>
            </a:r>
            <a:endParaRPr lang="en-IN" baseline="-25000" dirty="0"/>
          </a:p>
        </p:txBody>
      </p:sp>
    </p:spTree>
    <p:extLst>
      <p:ext uri="{BB962C8B-B14F-4D97-AF65-F5344CB8AC3E}">
        <p14:creationId xmlns:p14="http://schemas.microsoft.com/office/powerpoint/2010/main" val="3117192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687475"/>
            <a:ext cx="7989752" cy="815222"/>
          </a:xfrm>
        </p:spPr>
        <p:txBody>
          <a:bodyPr>
            <a:normAutofit/>
          </a:bodyPr>
          <a:lstStyle/>
          <a:p>
            <a:r>
              <a:rPr lang="en-IN" sz="4400" b="1" dirty="0" smtClean="0"/>
              <a:t>Illustration (SBS)</a:t>
            </a:r>
            <a:endParaRPr lang="en-IN" sz="4400" b="1" dirty="0"/>
          </a:p>
        </p:txBody>
      </p:sp>
      <p:grpSp>
        <p:nvGrpSpPr>
          <p:cNvPr id="5" name="Group 4"/>
          <p:cNvGrpSpPr/>
          <p:nvPr/>
        </p:nvGrpSpPr>
        <p:grpSpPr>
          <a:xfrm>
            <a:off x="1212229" y="1941336"/>
            <a:ext cx="5568220" cy="4786566"/>
            <a:chOff x="3921196" y="2001652"/>
            <a:chExt cx="4940308" cy="4689080"/>
          </a:xfrm>
        </p:grpSpPr>
        <p:grpSp>
          <p:nvGrpSpPr>
            <p:cNvPr id="8" name="Group 7"/>
            <p:cNvGrpSpPr/>
            <p:nvPr/>
          </p:nvGrpSpPr>
          <p:grpSpPr>
            <a:xfrm>
              <a:off x="3925232" y="2001652"/>
              <a:ext cx="4936272" cy="4689080"/>
              <a:chOff x="156118" y="1912442"/>
              <a:chExt cx="8686795" cy="4867499"/>
            </a:xfrm>
          </p:grpSpPr>
          <p:sp>
            <p:nvSpPr>
              <p:cNvPr id="25" name="Oval 24"/>
              <p:cNvSpPr/>
              <p:nvPr/>
            </p:nvSpPr>
            <p:spPr>
              <a:xfrm>
                <a:off x="4163122" y="6296722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1289825" y="5341438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3055435" y="5341437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5103537" y="5341436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7055001" y="5341435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156118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1818578" y="4200291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3458735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4956719" y="4215156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6304149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7802133" y="4200292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4085059" y="1912442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1434791" y="2986682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3200401" y="2986681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5248503" y="2986680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7199967" y="2986679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1" name="Straight Connector 40"/>
              <p:cNvCxnSpPr>
                <a:stCxn id="25" idx="0"/>
                <a:endCxn id="26" idx="4"/>
              </p:cNvCxnSpPr>
              <p:nvPr/>
            </p:nvCxnSpPr>
            <p:spPr>
              <a:xfrm flipH="1" flipV="1">
                <a:off x="1799064" y="5824657"/>
                <a:ext cx="2873297" cy="47206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>
                <a:stCxn id="25" idx="0"/>
                <a:endCxn id="27" idx="4"/>
              </p:cNvCxnSpPr>
              <p:nvPr/>
            </p:nvCxnSpPr>
            <p:spPr>
              <a:xfrm flipH="1" flipV="1">
                <a:off x="3564674" y="5824656"/>
                <a:ext cx="1107687" cy="47206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>
                <a:stCxn id="25" idx="0"/>
                <a:endCxn id="28" idx="4"/>
              </p:cNvCxnSpPr>
              <p:nvPr/>
            </p:nvCxnSpPr>
            <p:spPr>
              <a:xfrm flipV="1">
                <a:off x="4672361" y="5824655"/>
                <a:ext cx="940415" cy="47206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>
                <a:stCxn id="25" idx="0"/>
                <a:endCxn id="29" idx="4"/>
              </p:cNvCxnSpPr>
              <p:nvPr/>
            </p:nvCxnSpPr>
            <p:spPr>
              <a:xfrm flipV="1">
                <a:off x="4672361" y="5824654"/>
                <a:ext cx="2891879" cy="47206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>
                <a:stCxn id="26" idx="0"/>
              </p:cNvCxnSpPr>
              <p:nvPr/>
            </p:nvCxnSpPr>
            <p:spPr>
              <a:xfrm flipH="1" flipV="1">
                <a:off x="802888" y="4676076"/>
                <a:ext cx="996176" cy="66536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>
                <a:stCxn id="26" idx="0"/>
                <a:endCxn id="31" idx="4"/>
              </p:cNvCxnSpPr>
              <p:nvPr/>
            </p:nvCxnSpPr>
            <p:spPr>
              <a:xfrm flipV="1">
                <a:off x="1799064" y="4661211"/>
                <a:ext cx="539904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>
                <a:stCxn id="26" idx="0"/>
                <a:endCxn id="32" idx="4"/>
              </p:cNvCxnSpPr>
              <p:nvPr/>
            </p:nvCxnSpPr>
            <p:spPr>
              <a:xfrm flipV="1">
                <a:off x="1799064" y="4661210"/>
                <a:ext cx="2180061" cy="68022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>
                <a:stCxn id="26" idx="0"/>
                <a:endCxn id="33" idx="4"/>
              </p:cNvCxnSpPr>
              <p:nvPr/>
            </p:nvCxnSpPr>
            <p:spPr>
              <a:xfrm flipV="1">
                <a:off x="1799064" y="4676076"/>
                <a:ext cx="3678045" cy="66536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>
                <a:stCxn id="26" idx="0"/>
                <a:endCxn id="34" idx="4"/>
              </p:cNvCxnSpPr>
              <p:nvPr/>
            </p:nvCxnSpPr>
            <p:spPr>
              <a:xfrm flipV="1">
                <a:off x="1799064" y="4661210"/>
                <a:ext cx="5025475" cy="68022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>
                <a:stCxn id="26" idx="0"/>
                <a:endCxn id="35" idx="4"/>
              </p:cNvCxnSpPr>
              <p:nvPr/>
            </p:nvCxnSpPr>
            <p:spPr>
              <a:xfrm flipV="1">
                <a:off x="1799064" y="4661212"/>
                <a:ext cx="6523459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>
                <a:stCxn id="27" idx="0"/>
              </p:cNvCxnSpPr>
              <p:nvPr/>
            </p:nvCxnSpPr>
            <p:spPr>
              <a:xfrm flipH="1" flipV="1">
                <a:off x="802888" y="4676074"/>
                <a:ext cx="2761786" cy="66536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>
                <a:stCxn id="27" idx="0"/>
                <a:endCxn id="31" idx="4"/>
              </p:cNvCxnSpPr>
              <p:nvPr/>
            </p:nvCxnSpPr>
            <p:spPr>
              <a:xfrm flipH="1" flipV="1">
                <a:off x="2338968" y="4661211"/>
                <a:ext cx="1225706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>
                <a:stCxn id="27" idx="0"/>
                <a:endCxn id="32" idx="4"/>
              </p:cNvCxnSpPr>
              <p:nvPr/>
            </p:nvCxnSpPr>
            <p:spPr>
              <a:xfrm flipV="1">
                <a:off x="3564674" y="4661210"/>
                <a:ext cx="414451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>
                <a:stCxn id="27" idx="0"/>
                <a:endCxn id="33" idx="4"/>
              </p:cNvCxnSpPr>
              <p:nvPr/>
            </p:nvCxnSpPr>
            <p:spPr>
              <a:xfrm flipV="1">
                <a:off x="3564674" y="4676076"/>
                <a:ext cx="1912435" cy="66536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>
                <a:stCxn id="27" idx="0"/>
                <a:endCxn id="34" idx="4"/>
              </p:cNvCxnSpPr>
              <p:nvPr/>
            </p:nvCxnSpPr>
            <p:spPr>
              <a:xfrm flipV="1">
                <a:off x="3564674" y="4661210"/>
                <a:ext cx="3259865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>
                <a:stCxn id="27" idx="0"/>
                <a:endCxn id="35" idx="4"/>
              </p:cNvCxnSpPr>
              <p:nvPr/>
            </p:nvCxnSpPr>
            <p:spPr>
              <a:xfrm flipV="1">
                <a:off x="3564674" y="4661212"/>
                <a:ext cx="4757849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>
                <a:stCxn id="28" idx="0"/>
              </p:cNvCxnSpPr>
              <p:nvPr/>
            </p:nvCxnSpPr>
            <p:spPr>
              <a:xfrm flipH="1" flipV="1">
                <a:off x="821470" y="4668644"/>
                <a:ext cx="4791306" cy="6727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>
                <a:stCxn id="28" idx="0"/>
                <a:endCxn id="31" idx="4"/>
              </p:cNvCxnSpPr>
              <p:nvPr/>
            </p:nvCxnSpPr>
            <p:spPr>
              <a:xfrm flipH="1" flipV="1">
                <a:off x="2338968" y="4661211"/>
                <a:ext cx="3273808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>
                <a:stCxn id="28" idx="0"/>
                <a:endCxn id="32" idx="4"/>
              </p:cNvCxnSpPr>
              <p:nvPr/>
            </p:nvCxnSpPr>
            <p:spPr>
              <a:xfrm flipH="1" flipV="1">
                <a:off x="3979125" y="4661210"/>
                <a:ext cx="1633651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>
                <a:stCxn id="28" idx="0"/>
                <a:endCxn id="33" idx="4"/>
              </p:cNvCxnSpPr>
              <p:nvPr/>
            </p:nvCxnSpPr>
            <p:spPr>
              <a:xfrm flipH="1" flipV="1">
                <a:off x="5477109" y="4676076"/>
                <a:ext cx="135667" cy="665360"/>
              </a:xfrm>
              <a:prstGeom prst="line">
                <a:avLst/>
              </a:prstGeom>
              <a:ln>
                <a:solidFill>
                  <a:srgbClr val="00B0F0"/>
                </a:solidFill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>
                <a:stCxn id="28" idx="0"/>
                <a:endCxn id="34" idx="4"/>
              </p:cNvCxnSpPr>
              <p:nvPr/>
            </p:nvCxnSpPr>
            <p:spPr>
              <a:xfrm flipV="1">
                <a:off x="5612776" y="4661210"/>
                <a:ext cx="1211763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>
                <a:stCxn id="28" idx="0"/>
                <a:endCxn id="35" idx="4"/>
              </p:cNvCxnSpPr>
              <p:nvPr/>
            </p:nvCxnSpPr>
            <p:spPr>
              <a:xfrm flipV="1">
                <a:off x="5612776" y="4661212"/>
                <a:ext cx="2709747" cy="68022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>
                <a:stCxn id="29" idx="0"/>
              </p:cNvCxnSpPr>
              <p:nvPr/>
            </p:nvCxnSpPr>
            <p:spPr>
              <a:xfrm flipH="1" flipV="1">
                <a:off x="802424" y="4661209"/>
                <a:ext cx="6761816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>
                <a:stCxn id="29" idx="0"/>
                <a:endCxn id="31" idx="4"/>
              </p:cNvCxnSpPr>
              <p:nvPr/>
            </p:nvCxnSpPr>
            <p:spPr>
              <a:xfrm flipH="1" flipV="1">
                <a:off x="2338968" y="4661211"/>
                <a:ext cx="5225272" cy="68022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>
                <a:stCxn id="29" idx="0"/>
                <a:endCxn id="32" idx="4"/>
              </p:cNvCxnSpPr>
              <p:nvPr/>
            </p:nvCxnSpPr>
            <p:spPr>
              <a:xfrm flipH="1" flipV="1">
                <a:off x="3979125" y="4661210"/>
                <a:ext cx="3585115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>
                <a:stCxn id="29" idx="0"/>
                <a:endCxn id="33" idx="4"/>
              </p:cNvCxnSpPr>
              <p:nvPr/>
            </p:nvCxnSpPr>
            <p:spPr>
              <a:xfrm flipH="1" flipV="1">
                <a:off x="5477109" y="4676076"/>
                <a:ext cx="2087131" cy="66535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>
                <a:stCxn id="29" idx="0"/>
                <a:endCxn id="34" idx="4"/>
              </p:cNvCxnSpPr>
              <p:nvPr/>
            </p:nvCxnSpPr>
            <p:spPr>
              <a:xfrm flipH="1" flipV="1">
                <a:off x="6824539" y="4661210"/>
                <a:ext cx="739701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>
                <a:stCxn id="29" idx="0"/>
                <a:endCxn id="35" idx="4"/>
              </p:cNvCxnSpPr>
              <p:nvPr/>
            </p:nvCxnSpPr>
            <p:spPr>
              <a:xfrm flipV="1">
                <a:off x="7564240" y="4661212"/>
                <a:ext cx="758283" cy="68022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>
                <a:stCxn id="30" idx="0"/>
                <a:endCxn id="37" idx="4"/>
              </p:cNvCxnSpPr>
              <p:nvPr/>
            </p:nvCxnSpPr>
            <p:spPr>
              <a:xfrm flipV="1">
                <a:off x="676508" y="3469901"/>
                <a:ext cx="1267522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>
                <a:stCxn id="30" idx="0"/>
                <a:endCxn id="38" idx="4"/>
              </p:cNvCxnSpPr>
              <p:nvPr/>
            </p:nvCxnSpPr>
            <p:spPr>
              <a:xfrm flipV="1">
                <a:off x="676508" y="3469900"/>
                <a:ext cx="3033132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>
                <a:stCxn id="30" idx="0"/>
                <a:endCxn id="39" idx="4"/>
              </p:cNvCxnSpPr>
              <p:nvPr/>
            </p:nvCxnSpPr>
            <p:spPr>
              <a:xfrm flipV="1">
                <a:off x="676508" y="3469899"/>
                <a:ext cx="5081234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>
                <a:stCxn id="30" idx="0"/>
                <a:endCxn id="40" idx="4"/>
              </p:cNvCxnSpPr>
              <p:nvPr/>
            </p:nvCxnSpPr>
            <p:spPr>
              <a:xfrm flipV="1">
                <a:off x="676508" y="3469898"/>
                <a:ext cx="7032698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>
                <a:stCxn id="31" idx="0"/>
                <a:endCxn id="37" idx="4"/>
              </p:cNvCxnSpPr>
              <p:nvPr/>
            </p:nvCxnSpPr>
            <p:spPr>
              <a:xfrm flipH="1" flipV="1">
                <a:off x="1944030" y="3469901"/>
                <a:ext cx="394938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>
                <a:stCxn id="31" idx="0"/>
                <a:endCxn id="38" idx="4"/>
              </p:cNvCxnSpPr>
              <p:nvPr/>
            </p:nvCxnSpPr>
            <p:spPr>
              <a:xfrm flipV="1">
                <a:off x="2338968" y="3469900"/>
                <a:ext cx="1370672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>
                <a:stCxn id="31" idx="0"/>
                <a:endCxn id="39" idx="4"/>
              </p:cNvCxnSpPr>
              <p:nvPr/>
            </p:nvCxnSpPr>
            <p:spPr>
              <a:xfrm flipV="1">
                <a:off x="2338968" y="3469899"/>
                <a:ext cx="3418774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>
                <a:stCxn id="31" idx="0"/>
                <a:endCxn id="40" idx="4"/>
              </p:cNvCxnSpPr>
              <p:nvPr/>
            </p:nvCxnSpPr>
            <p:spPr>
              <a:xfrm flipV="1">
                <a:off x="2338968" y="3469898"/>
                <a:ext cx="5370238" cy="73039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>
                <a:stCxn id="32" idx="0"/>
                <a:endCxn id="37" idx="4"/>
              </p:cNvCxnSpPr>
              <p:nvPr/>
            </p:nvCxnSpPr>
            <p:spPr>
              <a:xfrm flipH="1" flipV="1">
                <a:off x="1944030" y="3469901"/>
                <a:ext cx="2035095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>
                <a:stCxn id="32" idx="0"/>
                <a:endCxn id="38" idx="4"/>
              </p:cNvCxnSpPr>
              <p:nvPr/>
            </p:nvCxnSpPr>
            <p:spPr>
              <a:xfrm flipH="1" flipV="1">
                <a:off x="3709640" y="3469900"/>
                <a:ext cx="269485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>
                <a:stCxn id="32" idx="0"/>
                <a:endCxn id="39" idx="4"/>
              </p:cNvCxnSpPr>
              <p:nvPr/>
            </p:nvCxnSpPr>
            <p:spPr>
              <a:xfrm flipV="1">
                <a:off x="3979125" y="3469899"/>
                <a:ext cx="1778617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>
                <a:stCxn id="32" idx="0"/>
                <a:endCxn id="40" idx="4"/>
              </p:cNvCxnSpPr>
              <p:nvPr/>
            </p:nvCxnSpPr>
            <p:spPr>
              <a:xfrm flipV="1">
                <a:off x="3979125" y="3469898"/>
                <a:ext cx="3730081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>
                <a:stCxn id="33" idx="0"/>
                <a:endCxn id="38" idx="4"/>
              </p:cNvCxnSpPr>
              <p:nvPr/>
            </p:nvCxnSpPr>
            <p:spPr>
              <a:xfrm flipH="1" flipV="1">
                <a:off x="3709640" y="3469900"/>
                <a:ext cx="1767469" cy="74525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>
                <a:stCxn id="33" idx="0"/>
                <a:endCxn id="37" idx="4"/>
              </p:cNvCxnSpPr>
              <p:nvPr/>
            </p:nvCxnSpPr>
            <p:spPr>
              <a:xfrm flipH="1" flipV="1">
                <a:off x="1944030" y="3469901"/>
                <a:ext cx="3533079" cy="74525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>
                <a:stCxn id="33" idx="0"/>
                <a:endCxn id="39" idx="4"/>
              </p:cNvCxnSpPr>
              <p:nvPr/>
            </p:nvCxnSpPr>
            <p:spPr>
              <a:xfrm flipV="1">
                <a:off x="5477109" y="3469899"/>
                <a:ext cx="280633" cy="74525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>
                <a:stCxn id="33" idx="0"/>
                <a:endCxn id="40" idx="4"/>
              </p:cNvCxnSpPr>
              <p:nvPr/>
            </p:nvCxnSpPr>
            <p:spPr>
              <a:xfrm flipV="1">
                <a:off x="5477109" y="3469898"/>
                <a:ext cx="2232097" cy="745258"/>
              </a:xfrm>
              <a:prstGeom prst="line">
                <a:avLst/>
              </a:prstGeom>
              <a:ln>
                <a:solidFill>
                  <a:srgbClr val="00B0F0"/>
                </a:solidFill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>
                <a:stCxn id="34" idx="0"/>
                <a:endCxn id="37" idx="4"/>
              </p:cNvCxnSpPr>
              <p:nvPr/>
            </p:nvCxnSpPr>
            <p:spPr>
              <a:xfrm flipH="1" flipV="1">
                <a:off x="1944030" y="3469901"/>
                <a:ext cx="4880509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>
                <a:stCxn id="34" idx="0"/>
                <a:endCxn id="38" idx="4"/>
              </p:cNvCxnSpPr>
              <p:nvPr/>
            </p:nvCxnSpPr>
            <p:spPr>
              <a:xfrm flipH="1" flipV="1">
                <a:off x="3709640" y="3469900"/>
                <a:ext cx="3114899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>
                <a:stCxn id="34" idx="0"/>
                <a:endCxn id="39" idx="4"/>
              </p:cNvCxnSpPr>
              <p:nvPr/>
            </p:nvCxnSpPr>
            <p:spPr>
              <a:xfrm flipH="1" flipV="1">
                <a:off x="5757742" y="3469899"/>
                <a:ext cx="1066797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>
                <a:stCxn id="34" idx="0"/>
                <a:endCxn id="40" idx="4"/>
              </p:cNvCxnSpPr>
              <p:nvPr/>
            </p:nvCxnSpPr>
            <p:spPr>
              <a:xfrm flipV="1">
                <a:off x="6824539" y="3469898"/>
                <a:ext cx="884667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>
                <a:stCxn id="35" idx="0"/>
                <a:endCxn id="37" idx="4"/>
              </p:cNvCxnSpPr>
              <p:nvPr/>
            </p:nvCxnSpPr>
            <p:spPr>
              <a:xfrm flipH="1" flipV="1">
                <a:off x="1944030" y="3469901"/>
                <a:ext cx="6378493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>
                <a:stCxn id="35" idx="0"/>
                <a:endCxn id="38" idx="4"/>
              </p:cNvCxnSpPr>
              <p:nvPr/>
            </p:nvCxnSpPr>
            <p:spPr>
              <a:xfrm flipH="1" flipV="1">
                <a:off x="3709640" y="3469900"/>
                <a:ext cx="4612883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>
                <a:stCxn id="35" idx="0"/>
                <a:endCxn id="39" idx="4"/>
              </p:cNvCxnSpPr>
              <p:nvPr/>
            </p:nvCxnSpPr>
            <p:spPr>
              <a:xfrm flipH="1" flipV="1">
                <a:off x="5757742" y="3469899"/>
                <a:ext cx="2564781" cy="73039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>
                <a:stCxn id="35" idx="0"/>
                <a:endCxn id="40" idx="4"/>
              </p:cNvCxnSpPr>
              <p:nvPr/>
            </p:nvCxnSpPr>
            <p:spPr>
              <a:xfrm flipH="1" flipV="1">
                <a:off x="7709206" y="3469898"/>
                <a:ext cx="613317" cy="73039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>
                <a:stCxn id="37" idx="0"/>
                <a:endCxn id="36" idx="4"/>
              </p:cNvCxnSpPr>
              <p:nvPr/>
            </p:nvCxnSpPr>
            <p:spPr>
              <a:xfrm flipV="1">
                <a:off x="1944030" y="2395661"/>
                <a:ext cx="2650268" cy="59102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>
                <a:stCxn id="38" idx="0"/>
                <a:endCxn id="36" idx="4"/>
              </p:cNvCxnSpPr>
              <p:nvPr/>
            </p:nvCxnSpPr>
            <p:spPr>
              <a:xfrm flipV="1">
                <a:off x="3709640" y="2395661"/>
                <a:ext cx="884658" cy="59102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>
                <a:stCxn id="39" idx="0"/>
                <a:endCxn id="36" idx="4"/>
              </p:cNvCxnSpPr>
              <p:nvPr/>
            </p:nvCxnSpPr>
            <p:spPr>
              <a:xfrm flipH="1" flipV="1">
                <a:off x="4594298" y="2395661"/>
                <a:ext cx="1163444" cy="59101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>
                <a:stCxn id="40" idx="0"/>
                <a:endCxn id="36" idx="4"/>
              </p:cNvCxnSpPr>
              <p:nvPr/>
            </p:nvCxnSpPr>
            <p:spPr>
              <a:xfrm flipH="1" flipV="1">
                <a:off x="4594298" y="2395661"/>
                <a:ext cx="3114908" cy="591018"/>
              </a:xfrm>
              <a:prstGeom prst="line">
                <a:avLst/>
              </a:prstGeom>
              <a:ln>
                <a:solidFill>
                  <a:srgbClr val="00B0F0"/>
                </a:solidFill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</p:grpSp>
        <p:sp>
          <p:nvSpPr>
            <p:cNvPr id="9" name="TextBox 8"/>
            <p:cNvSpPr txBox="1"/>
            <p:nvPr/>
          </p:nvSpPr>
          <p:spPr>
            <a:xfrm>
              <a:off x="6211771" y="6315460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0,0,0,0</a:t>
              </a:r>
              <a:endParaRPr lang="en-IN" sz="14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550021" y="5407923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0,0,0,1</a:t>
              </a:r>
              <a:endParaRPr lang="en-IN" sz="14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572769" y="5409028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0,0,1,0</a:t>
              </a:r>
              <a:endParaRPr lang="en-IN" sz="14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735906" y="5407617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0,1,0,0</a:t>
              </a:r>
              <a:endParaRPr lang="en-IN" sz="14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840352" y="5395188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1,0,0,0</a:t>
              </a:r>
              <a:endParaRPr lang="en-IN" sz="14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921196" y="428902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0,1,0,1</a:t>
              </a:r>
              <a:endParaRPr lang="en-IN" sz="1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876309" y="429163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0,1,0,1</a:t>
              </a:r>
              <a:endParaRPr lang="en-IN" sz="14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794259" y="4285169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1,0,0,1</a:t>
              </a:r>
              <a:endParaRPr lang="en-IN" sz="1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660752" y="4301210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0,1,1,0</a:t>
              </a:r>
              <a:endParaRPr lang="en-IN" sz="14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397730" y="4287581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1,0,1,0</a:t>
              </a:r>
              <a:endParaRPr lang="en-IN" sz="14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269270" y="428875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1,1,0,0</a:t>
              </a:r>
              <a:endParaRPr lang="en-IN" sz="1400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647190" y="3111909"/>
              <a:ext cx="589091" cy="4292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0,1,1,1</a:t>
              </a:r>
              <a:endParaRPr lang="en-IN" sz="14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638087" y="3098060"/>
              <a:ext cx="647402" cy="4721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600" dirty="0" smtClean="0"/>
                <a:t>1,0,1,1</a:t>
              </a:r>
              <a:endParaRPr lang="en-IN" sz="16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818423" y="3119340"/>
              <a:ext cx="589091" cy="4292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1,1,0,1</a:t>
              </a:r>
              <a:endParaRPr lang="en-IN" sz="14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918269" y="3123056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1,1,1,0</a:t>
              </a:r>
              <a:endParaRPr lang="en-IN" sz="14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158057" y="2061337"/>
              <a:ext cx="589091" cy="4292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sz="1400" dirty="0" smtClean="0"/>
                <a:t>1,1,1,1</a:t>
              </a:r>
              <a:endParaRPr lang="en-IN" sz="1400" dirty="0"/>
            </a:p>
          </p:txBody>
        </p:sp>
      </p:grpSp>
      <p:sp>
        <p:nvSpPr>
          <p:cNvPr id="97" name="TextBox 96"/>
          <p:cNvSpPr txBox="1"/>
          <p:nvPr/>
        </p:nvSpPr>
        <p:spPr>
          <a:xfrm>
            <a:off x="6616476" y="1941336"/>
            <a:ext cx="20862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 smtClean="0">
                <a:solidFill>
                  <a:srgbClr val="002060"/>
                </a:solidFill>
              </a:rPr>
              <a:t>Four Features – x</a:t>
            </a:r>
            <a:r>
              <a:rPr lang="en-IN" sz="1200" baseline="-25000" dirty="0" smtClean="0">
                <a:solidFill>
                  <a:srgbClr val="002060"/>
                </a:solidFill>
              </a:rPr>
              <a:t>1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2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3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4</a:t>
            </a:r>
            <a:endParaRPr lang="en-IN" sz="1200" baseline="-25000" dirty="0">
              <a:solidFill>
                <a:srgbClr val="002060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6444786" y="2222624"/>
            <a:ext cx="23371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 smtClean="0">
                <a:solidFill>
                  <a:srgbClr val="002060"/>
                </a:solidFill>
              </a:rPr>
              <a:t>1-x</a:t>
            </a:r>
            <a:r>
              <a:rPr lang="en-IN" sz="1200" baseline="-25000" dirty="0" smtClean="0">
                <a:solidFill>
                  <a:srgbClr val="002060"/>
                </a:solidFill>
              </a:rPr>
              <a:t>i</a:t>
            </a:r>
            <a:r>
              <a:rPr lang="en-IN" sz="1200" dirty="0" smtClean="0">
                <a:solidFill>
                  <a:srgbClr val="002060"/>
                </a:solidFill>
              </a:rPr>
              <a:t> is selected; 0-x</a:t>
            </a:r>
            <a:r>
              <a:rPr lang="en-IN" sz="1200" baseline="-25000" dirty="0" smtClean="0">
                <a:solidFill>
                  <a:srgbClr val="002060"/>
                </a:solidFill>
              </a:rPr>
              <a:t>i</a:t>
            </a:r>
            <a:r>
              <a:rPr lang="en-IN" sz="1200" dirty="0" smtClean="0">
                <a:solidFill>
                  <a:srgbClr val="002060"/>
                </a:solidFill>
              </a:rPr>
              <a:t> is not selected</a:t>
            </a:r>
            <a:endParaRPr lang="en-IN" sz="1200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40173" y="3018473"/>
            <a:ext cx="9464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/>
              <a:t>x</a:t>
            </a:r>
            <a:r>
              <a:rPr lang="en-IN" baseline="-25000" dirty="0" smtClean="0"/>
              <a:t>1</a:t>
            </a:r>
            <a:r>
              <a:rPr lang="en-IN" dirty="0" smtClean="0"/>
              <a:t>, x</a:t>
            </a:r>
            <a:r>
              <a:rPr lang="en-IN" baseline="-25000" dirty="0" smtClean="0"/>
              <a:t>2</a:t>
            </a:r>
            <a:r>
              <a:rPr lang="en-IN" dirty="0" smtClean="0"/>
              <a:t>, x</a:t>
            </a:r>
            <a:r>
              <a:rPr lang="en-IN" baseline="-25000" dirty="0" smtClean="0"/>
              <a:t>3</a:t>
            </a:r>
            <a:endParaRPr lang="en-IN" baseline="-25000" dirty="0"/>
          </a:p>
        </p:txBody>
      </p:sp>
      <p:sp>
        <p:nvSpPr>
          <p:cNvPr id="99" name="TextBox 98"/>
          <p:cNvSpPr txBox="1"/>
          <p:nvPr/>
        </p:nvSpPr>
        <p:spPr>
          <a:xfrm>
            <a:off x="7140172" y="4187798"/>
            <a:ext cx="661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x</a:t>
            </a:r>
            <a:r>
              <a:rPr lang="en-IN" baseline="-25000" dirty="0" smtClean="0"/>
              <a:t>2</a:t>
            </a:r>
            <a:r>
              <a:rPr lang="en-IN" dirty="0" smtClean="0"/>
              <a:t>, x</a:t>
            </a:r>
            <a:r>
              <a:rPr lang="en-IN" baseline="-25000" dirty="0" smtClean="0"/>
              <a:t>3</a:t>
            </a:r>
            <a:endParaRPr lang="en-IN" baseline="-25000" dirty="0"/>
          </a:p>
        </p:txBody>
      </p:sp>
      <p:sp>
        <p:nvSpPr>
          <p:cNvPr id="100" name="TextBox 99"/>
          <p:cNvSpPr txBox="1"/>
          <p:nvPr/>
        </p:nvSpPr>
        <p:spPr>
          <a:xfrm>
            <a:off x="7207543" y="5313314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x</a:t>
            </a:r>
            <a:r>
              <a:rPr lang="en-IN" baseline="-25000" dirty="0" smtClean="0"/>
              <a:t>2</a:t>
            </a:r>
            <a:endParaRPr lang="en-IN" baseline="-25000" dirty="0"/>
          </a:p>
        </p:txBody>
      </p:sp>
    </p:spTree>
    <p:extLst>
      <p:ext uri="{BB962C8B-B14F-4D97-AF65-F5344CB8AC3E}">
        <p14:creationId xmlns:p14="http://schemas.microsoft.com/office/powerpoint/2010/main" val="2977927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687475"/>
            <a:ext cx="7989752" cy="815222"/>
          </a:xfrm>
        </p:spPr>
        <p:txBody>
          <a:bodyPr>
            <a:normAutofit/>
          </a:bodyPr>
          <a:lstStyle/>
          <a:p>
            <a:r>
              <a:rPr lang="en-IN" sz="4400" b="1" dirty="0" smtClean="0"/>
              <a:t>Illustration (SBS)</a:t>
            </a:r>
            <a:endParaRPr lang="en-IN" sz="4400" b="1" dirty="0"/>
          </a:p>
        </p:txBody>
      </p:sp>
      <p:grpSp>
        <p:nvGrpSpPr>
          <p:cNvPr id="5" name="Group 4"/>
          <p:cNvGrpSpPr/>
          <p:nvPr/>
        </p:nvGrpSpPr>
        <p:grpSpPr>
          <a:xfrm>
            <a:off x="1212229" y="1941336"/>
            <a:ext cx="5568220" cy="4786566"/>
            <a:chOff x="3921196" y="2001652"/>
            <a:chExt cx="4940308" cy="4689080"/>
          </a:xfrm>
        </p:grpSpPr>
        <p:grpSp>
          <p:nvGrpSpPr>
            <p:cNvPr id="8" name="Group 7"/>
            <p:cNvGrpSpPr/>
            <p:nvPr/>
          </p:nvGrpSpPr>
          <p:grpSpPr>
            <a:xfrm>
              <a:off x="3925232" y="2001652"/>
              <a:ext cx="4936272" cy="4689080"/>
              <a:chOff x="156118" y="1912442"/>
              <a:chExt cx="8686795" cy="4867499"/>
            </a:xfrm>
          </p:grpSpPr>
          <p:sp>
            <p:nvSpPr>
              <p:cNvPr id="25" name="Oval 24"/>
              <p:cNvSpPr/>
              <p:nvPr/>
            </p:nvSpPr>
            <p:spPr>
              <a:xfrm>
                <a:off x="4163122" y="6296722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1289825" y="5341438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3055435" y="5341437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5103537" y="5341436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7055001" y="5341435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156118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1818578" y="4200291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3458735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4956719" y="4215156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6304149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7802133" y="4200292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4085059" y="1912442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1434791" y="2986682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3200401" y="2986681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5248503" y="2986680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7199967" y="2986679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1" name="Straight Connector 40"/>
              <p:cNvCxnSpPr>
                <a:stCxn id="25" idx="0"/>
                <a:endCxn id="26" idx="4"/>
              </p:cNvCxnSpPr>
              <p:nvPr/>
            </p:nvCxnSpPr>
            <p:spPr>
              <a:xfrm flipH="1" flipV="1">
                <a:off x="1799064" y="5824657"/>
                <a:ext cx="2873297" cy="47206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>
                <a:stCxn id="25" idx="0"/>
                <a:endCxn id="27" idx="4"/>
              </p:cNvCxnSpPr>
              <p:nvPr/>
            </p:nvCxnSpPr>
            <p:spPr>
              <a:xfrm flipH="1" flipV="1">
                <a:off x="3564674" y="5824656"/>
                <a:ext cx="1107687" cy="47206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>
                <a:stCxn id="25" idx="0"/>
                <a:endCxn id="28" idx="4"/>
              </p:cNvCxnSpPr>
              <p:nvPr/>
            </p:nvCxnSpPr>
            <p:spPr>
              <a:xfrm flipV="1">
                <a:off x="4672361" y="5824655"/>
                <a:ext cx="940415" cy="472067"/>
              </a:xfrm>
              <a:prstGeom prst="line">
                <a:avLst/>
              </a:prstGeom>
              <a:ln>
                <a:solidFill>
                  <a:srgbClr val="00B0F0"/>
                </a:solidFill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>
                <a:stCxn id="25" idx="0"/>
                <a:endCxn id="29" idx="4"/>
              </p:cNvCxnSpPr>
              <p:nvPr/>
            </p:nvCxnSpPr>
            <p:spPr>
              <a:xfrm flipV="1">
                <a:off x="4672361" y="5824654"/>
                <a:ext cx="2891879" cy="47206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>
                <a:stCxn id="26" idx="0"/>
              </p:cNvCxnSpPr>
              <p:nvPr/>
            </p:nvCxnSpPr>
            <p:spPr>
              <a:xfrm flipH="1" flipV="1">
                <a:off x="802888" y="4676076"/>
                <a:ext cx="996176" cy="66536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>
                <a:stCxn id="26" idx="0"/>
                <a:endCxn id="31" idx="4"/>
              </p:cNvCxnSpPr>
              <p:nvPr/>
            </p:nvCxnSpPr>
            <p:spPr>
              <a:xfrm flipV="1">
                <a:off x="1799064" y="4661211"/>
                <a:ext cx="539904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>
                <a:stCxn id="26" idx="0"/>
                <a:endCxn id="32" idx="4"/>
              </p:cNvCxnSpPr>
              <p:nvPr/>
            </p:nvCxnSpPr>
            <p:spPr>
              <a:xfrm flipV="1">
                <a:off x="1799064" y="4661210"/>
                <a:ext cx="2180061" cy="68022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>
                <a:stCxn id="26" idx="0"/>
                <a:endCxn id="33" idx="4"/>
              </p:cNvCxnSpPr>
              <p:nvPr/>
            </p:nvCxnSpPr>
            <p:spPr>
              <a:xfrm flipV="1">
                <a:off x="1799064" y="4676076"/>
                <a:ext cx="3678045" cy="66536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>
                <a:stCxn id="26" idx="0"/>
                <a:endCxn id="34" idx="4"/>
              </p:cNvCxnSpPr>
              <p:nvPr/>
            </p:nvCxnSpPr>
            <p:spPr>
              <a:xfrm flipV="1">
                <a:off x="1799064" y="4661210"/>
                <a:ext cx="5025475" cy="68022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>
                <a:stCxn id="26" idx="0"/>
                <a:endCxn id="35" idx="4"/>
              </p:cNvCxnSpPr>
              <p:nvPr/>
            </p:nvCxnSpPr>
            <p:spPr>
              <a:xfrm flipV="1">
                <a:off x="1799064" y="4661212"/>
                <a:ext cx="6523459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>
                <a:stCxn id="27" idx="0"/>
              </p:cNvCxnSpPr>
              <p:nvPr/>
            </p:nvCxnSpPr>
            <p:spPr>
              <a:xfrm flipH="1" flipV="1">
                <a:off x="802888" y="4676074"/>
                <a:ext cx="2761786" cy="66536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>
                <a:stCxn id="27" idx="0"/>
                <a:endCxn id="31" idx="4"/>
              </p:cNvCxnSpPr>
              <p:nvPr/>
            </p:nvCxnSpPr>
            <p:spPr>
              <a:xfrm flipH="1" flipV="1">
                <a:off x="2338968" y="4661211"/>
                <a:ext cx="1225706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>
                <a:stCxn id="27" idx="0"/>
                <a:endCxn id="32" idx="4"/>
              </p:cNvCxnSpPr>
              <p:nvPr/>
            </p:nvCxnSpPr>
            <p:spPr>
              <a:xfrm flipV="1">
                <a:off x="3564674" y="4661210"/>
                <a:ext cx="414451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>
                <a:stCxn id="27" idx="0"/>
                <a:endCxn id="33" idx="4"/>
              </p:cNvCxnSpPr>
              <p:nvPr/>
            </p:nvCxnSpPr>
            <p:spPr>
              <a:xfrm flipV="1">
                <a:off x="3564674" y="4676076"/>
                <a:ext cx="1912435" cy="66536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>
                <a:stCxn id="27" idx="0"/>
                <a:endCxn id="34" idx="4"/>
              </p:cNvCxnSpPr>
              <p:nvPr/>
            </p:nvCxnSpPr>
            <p:spPr>
              <a:xfrm flipV="1">
                <a:off x="3564674" y="4661210"/>
                <a:ext cx="3259865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>
                <a:stCxn id="27" idx="0"/>
                <a:endCxn id="35" idx="4"/>
              </p:cNvCxnSpPr>
              <p:nvPr/>
            </p:nvCxnSpPr>
            <p:spPr>
              <a:xfrm flipV="1">
                <a:off x="3564674" y="4661212"/>
                <a:ext cx="4757849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>
                <a:stCxn id="28" idx="0"/>
              </p:cNvCxnSpPr>
              <p:nvPr/>
            </p:nvCxnSpPr>
            <p:spPr>
              <a:xfrm flipH="1" flipV="1">
                <a:off x="821470" y="4668644"/>
                <a:ext cx="4791306" cy="6727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>
                <a:stCxn id="28" idx="0"/>
                <a:endCxn id="31" idx="4"/>
              </p:cNvCxnSpPr>
              <p:nvPr/>
            </p:nvCxnSpPr>
            <p:spPr>
              <a:xfrm flipH="1" flipV="1">
                <a:off x="2338968" y="4661211"/>
                <a:ext cx="3273808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>
                <a:stCxn id="28" idx="0"/>
                <a:endCxn id="32" idx="4"/>
              </p:cNvCxnSpPr>
              <p:nvPr/>
            </p:nvCxnSpPr>
            <p:spPr>
              <a:xfrm flipH="1" flipV="1">
                <a:off x="3979125" y="4661210"/>
                <a:ext cx="1633651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>
                <a:stCxn id="28" idx="0"/>
                <a:endCxn id="33" idx="4"/>
              </p:cNvCxnSpPr>
              <p:nvPr/>
            </p:nvCxnSpPr>
            <p:spPr>
              <a:xfrm flipH="1" flipV="1">
                <a:off x="5477109" y="4676076"/>
                <a:ext cx="135667" cy="665360"/>
              </a:xfrm>
              <a:prstGeom prst="line">
                <a:avLst/>
              </a:prstGeom>
              <a:ln>
                <a:solidFill>
                  <a:srgbClr val="00B0F0"/>
                </a:solidFill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>
                <a:stCxn id="28" idx="0"/>
                <a:endCxn id="34" idx="4"/>
              </p:cNvCxnSpPr>
              <p:nvPr/>
            </p:nvCxnSpPr>
            <p:spPr>
              <a:xfrm flipV="1">
                <a:off x="5612776" y="4661210"/>
                <a:ext cx="1211763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>
                <a:stCxn id="28" idx="0"/>
                <a:endCxn id="35" idx="4"/>
              </p:cNvCxnSpPr>
              <p:nvPr/>
            </p:nvCxnSpPr>
            <p:spPr>
              <a:xfrm flipV="1">
                <a:off x="5612776" y="4661212"/>
                <a:ext cx="2709747" cy="68022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>
                <a:stCxn id="29" idx="0"/>
              </p:cNvCxnSpPr>
              <p:nvPr/>
            </p:nvCxnSpPr>
            <p:spPr>
              <a:xfrm flipH="1" flipV="1">
                <a:off x="802424" y="4661209"/>
                <a:ext cx="6761816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>
                <a:stCxn id="29" idx="0"/>
                <a:endCxn id="31" idx="4"/>
              </p:cNvCxnSpPr>
              <p:nvPr/>
            </p:nvCxnSpPr>
            <p:spPr>
              <a:xfrm flipH="1" flipV="1">
                <a:off x="2338968" y="4661211"/>
                <a:ext cx="5225272" cy="68022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>
                <a:stCxn id="29" idx="0"/>
                <a:endCxn id="32" idx="4"/>
              </p:cNvCxnSpPr>
              <p:nvPr/>
            </p:nvCxnSpPr>
            <p:spPr>
              <a:xfrm flipH="1" flipV="1">
                <a:off x="3979125" y="4661210"/>
                <a:ext cx="3585115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>
                <a:stCxn id="29" idx="0"/>
                <a:endCxn id="33" idx="4"/>
              </p:cNvCxnSpPr>
              <p:nvPr/>
            </p:nvCxnSpPr>
            <p:spPr>
              <a:xfrm flipH="1" flipV="1">
                <a:off x="5477109" y="4676076"/>
                <a:ext cx="2087131" cy="66535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>
                <a:stCxn id="29" idx="0"/>
                <a:endCxn id="34" idx="4"/>
              </p:cNvCxnSpPr>
              <p:nvPr/>
            </p:nvCxnSpPr>
            <p:spPr>
              <a:xfrm flipH="1" flipV="1">
                <a:off x="6824539" y="4661210"/>
                <a:ext cx="739701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>
                <a:stCxn id="29" idx="0"/>
                <a:endCxn id="35" idx="4"/>
              </p:cNvCxnSpPr>
              <p:nvPr/>
            </p:nvCxnSpPr>
            <p:spPr>
              <a:xfrm flipV="1">
                <a:off x="7564240" y="4661212"/>
                <a:ext cx="758283" cy="68022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>
                <a:stCxn id="30" idx="0"/>
                <a:endCxn id="37" idx="4"/>
              </p:cNvCxnSpPr>
              <p:nvPr/>
            </p:nvCxnSpPr>
            <p:spPr>
              <a:xfrm flipV="1">
                <a:off x="676508" y="3469901"/>
                <a:ext cx="1267522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>
                <a:stCxn id="30" idx="0"/>
                <a:endCxn id="38" idx="4"/>
              </p:cNvCxnSpPr>
              <p:nvPr/>
            </p:nvCxnSpPr>
            <p:spPr>
              <a:xfrm flipV="1">
                <a:off x="676508" y="3469900"/>
                <a:ext cx="3033132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>
                <a:stCxn id="30" idx="0"/>
                <a:endCxn id="39" idx="4"/>
              </p:cNvCxnSpPr>
              <p:nvPr/>
            </p:nvCxnSpPr>
            <p:spPr>
              <a:xfrm flipV="1">
                <a:off x="676508" y="3469899"/>
                <a:ext cx="5081234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>
                <a:stCxn id="30" idx="0"/>
                <a:endCxn id="40" idx="4"/>
              </p:cNvCxnSpPr>
              <p:nvPr/>
            </p:nvCxnSpPr>
            <p:spPr>
              <a:xfrm flipV="1">
                <a:off x="676508" y="3469898"/>
                <a:ext cx="7032698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>
                <a:stCxn id="31" idx="0"/>
                <a:endCxn id="37" idx="4"/>
              </p:cNvCxnSpPr>
              <p:nvPr/>
            </p:nvCxnSpPr>
            <p:spPr>
              <a:xfrm flipH="1" flipV="1">
                <a:off x="1944030" y="3469901"/>
                <a:ext cx="394938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>
                <a:stCxn id="31" idx="0"/>
                <a:endCxn id="38" idx="4"/>
              </p:cNvCxnSpPr>
              <p:nvPr/>
            </p:nvCxnSpPr>
            <p:spPr>
              <a:xfrm flipV="1">
                <a:off x="2338968" y="3469900"/>
                <a:ext cx="1370672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>
                <a:stCxn id="31" idx="0"/>
                <a:endCxn id="39" idx="4"/>
              </p:cNvCxnSpPr>
              <p:nvPr/>
            </p:nvCxnSpPr>
            <p:spPr>
              <a:xfrm flipV="1">
                <a:off x="2338968" y="3469899"/>
                <a:ext cx="3418774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>
                <a:stCxn id="31" idx="0"/>
                <a:endCxn id="40" idx="4"/>
              </p:cNvCxnSpPr>
              <p:nvPr/>
            </p:nvCxnSpPr>
            <p:spPr>
              <a:xfrm flipV="1">
                <a:off x="2338968" y="3469898"/>
                <a:ext cx="5370238" cy="73039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>
                <a:stCxn id="32" idx="0"/>
                <a:endCxn id="37" idx="4"/>
              </p:cNvCxnSpPr>
              <p:nvPr/>
            </p:nvCxnSpPr>
            <p:spPr>
              <a:xfrm flipH="1" flipV="1">
                <a:off x="1944030" y="3469901"/>
                <a:ext cx="2035095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>
                <a:stCxn id="32" idx="0"/>
                <a:endCxn id="38" idx="4"/>
              </p:cNvCxnSpPr>
              <p:nvPr/>
            </p:nvCxnSpPr>
            <p:spPr>
              <a:xfrm flipH="1" flipV="1">
                <a:off x="3709640" y="3469900"/>
                <a:ext cx="269485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>
                <a:stCxn id="32" idx="0"/>
                <a:endCxn id="39" idx="4"/>
              </p:cNvCxnSpPr>
              <p:nvPr/>
            </p:nvCxnSpPr>
            <p:spPr>
              <a:xfrm flipV="1">
                <a:off x="3979125" y="3469899"/>
                <a:ext cx="1778617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>
                <a:stCxn id="32" idx="0"/>
                <a:endCxn id="40" idx="4"/>
              </p:cNvCxnSpPr>
              <p:nvPr/>
            </p:nvCxnSpPr>
            <p:spPr>
              <a:xfrm flipV="1">
                <a:off x="3979125" y="3469898"/>
                <a:ext cx="3730081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>
                <a:stCxn id="33" idx="0"/>
                <a:endCxn id="38" idx="4"/>
              </p:cNvCxnSpPr>
              <p:nvPr/>
            </p:nvCxnSpPr>
            <p:spPr>
              <a:xfrm flipH="1" flipV="1">
                <a:off x="3709640" y="3469900"/>
                <a:ext cx="1767469" cy="74525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>
                <a:stCxn id="33" idx="0"/>
                <a:endCxn id="37" idx="4"/>
              </p:cNvCxnSpPr>
              <p:nvPr/>
            </p:nvCxnSpPr>
            <p:spPr>
              <a:xfrm flipH="1" flipV="1">
                <a:off x="1944030" y="3469901"/>
                <a:ext cx="3533079" cy="74525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>
                <a:stCxn id="33" idx="0"/>
                <a:endCxn id="39" idx="4"/>
              </p:cNvCxnSpPr>
              <p:nvPr/>
            </p:nvCxnSpPr>
            <p:spPr>
              <a:xfrm flipV="1">
                <a:off x="5477109" y="3469899"/>
                <a:ext cx="280633" cy="74525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>
                <a:stCxn id="33" idx="0"/>
                <a:endCxn id="40" idx="4"/>
              </p:cNvCxnSpPr>
              <p:nvPr/>
            </p:nvCxnSpPr>
            <p:spPr>
              <a:xfrm flipV="1">
                <a:off x="5477109" y="3469898"/>
                <a:ext cx="2232097" cy="745258"/>
              </a:xfrm>
              <a:prstGeom prst="line">
                <a:avLst/>
              </a:prstGeom>
              <a:ln>
                <a:solidFill>
                  <a:srgbClr val="00B0F0"/>
                </a:solidFill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>
                <a:stCxn id="34" idx="0"/>
                <a:endCxn id="37" idx="4"/>
              </p:cNvCxnSpPr>
              <p:nvPr/>
            </p:nvCxnSpPr>
            <p:spPr>
              <a:xfrm flipH="1" flipV="1">
                <a:off x="1944030" y="3469901"/>
                <a:ext cx="4880509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>
                <a:stCxn id="34" idx="0"/>
                <a:endCxn id="38" idx="4"/>
              </p:cNvCxnSpPr>
              <p:nvPr/>
            </p:nvCxnSpPr>
            <p:spPr>
              <a:xfrm flipH="1" flipV="1">
                <a:off x="3709640" y="3469900"/>
                <a:ext cx="3114899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>
                <a:stCxn id="34" idx="0"/>
                <a:endCxn id="39" idx="4"/>
              </p:cNvCxnSpPr>
              <p:nvPr/>
            </p:nvCxnSpPr>
            <p:spPr>
              <a:xfrm flipH="1" flipV="1">
                <a:off x="5757742" y="3469899"/>
                <a:ext cx="1066797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>
                <a:stCxn id="34" idx="0"/>
                <a:endCxn id="40" idx="4"/>
              </p:cNvCxnSpPr>
              <p:nvPr/>
            </p:nvCxnSpPr>
            <p:spPr>
              <a:xfrm flipV="1">
                <a:off x="6824539" y="3469898"/>
                <a:ext cx="884667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>
                <a:stCxn id="35" idx="0"/>
                <a:endCxn id="37" idx="4"/>
              </p:cNvCxnSpPr>
              <p:nvPr/>
            </p:nvCxnSpPr>
            <p:spPr>
              <a:xfrm flipH="1" flipV="1">
                <a:off x="1944030" y="3469901"/>
                <a:ext cx="6378493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>
                <a:stCxn id="35" idx="0"/>
                <a:endCxn id="38" idx="4"/>
              </p:cNvCxnSpPr>
              <p:nvPr/>
            </p:nvCxnSpPr>
            <p:spPr>
              <a:xfrm flipH="1" flipV="1">
                <a:off x="3709640" y="3469900"/>
                <a:ext cx="4612883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>
                <a:stCxn id="35" idx="0"/>
                <a:endCxn id="39" idx="4"/>
              </p:cNvCxnSpPr>
              <p:nvPr/>
            </p:nvCxnSpPr>
            <p:spPr>
              <a:xfrm flipH="1" flipV="1">
                <a:off x="5757742" y="3469899"/>
                <a:ext cx="2564781" cy="73039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>
                <a:stCxn id="35" idx="0"/>
                <a:endCxn id="40" idx="4"/>
              </p:cNvCxnSpPr>
              <p:nvPr/>
            </p:nvCxnSpPr>
            <p:spPr>
              <a:xfrm flipH="1" flipV="1">
                <a:off x="7709206" y="3469898"/>
                <a:ext cx="613317" cy="73039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>
                <a:stCxn id="37" idx="0"/>
                <a:endCxn id="36" idx="4"/>
              </p:cNvCxnSpPr>
              <p:nvPr/>
            </p:nvCxnSpPr>
            <p:spPr>
              <a:xfrm flipV="1">
                <a:off x="1944030" y="2395661"/>
                <a:ext cx="2650268" cy="59102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>
                <a:stCxn id="38" idx="0"/>
                <a:endCxn id="36" idx="4"/>
              </p:cNvCxnSpPr>
              <p:nvPr/>
            </p:nvCxnSpPr>
            <p:spPr>
              <a:xfrm flipV="1">
                <a:off x="3709640" y="2395661"/>
                <a:ext cx="884658" cy="59102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>
                <a:stCxn id="39" idx="0"/>
                <a:endCxn id="36" idx="4"/>
              </p:cNvCxnSpPr>
              <p:nvPr/>
            </p:nvCxnSpPr>
            <p:spPr>
              <a:xfrm flipH="1" flipV="1">
                <a:off x="4594298" y="2395661"/>
                <a:ext cx="1163444" cy="59101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>
                <a:stCxn id="40" idx="0"/>
                <a:endCxn id="36" idx="4"/>
              </p:cNvCxnSpPr>
              <p:nvPr/>
            </p:nvCxnSpPr>
            <p:spPr>
              <a:xfrm flipH="1" flipV="1">
                <a:off x="4594298" y="2395661"/>
                <a:ext cx="3114908" cy="591018"/>
              </a:xfrm>
              <a:prstGeom prst="line">
                <a:avLst/>
              </a:prstGeom>
              <a:ln>
                <a:solidFill>
                  <a:srgbClr val="00B0F0"/>
                </a:solidFill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</p:grpSp>
        <p:sp>
          <p:nvSpPr>
            <p:cNvPr id="9" name="TextBox 8"/>
            <p:cNvSpPr txBox="1"/>
            <p:nvPr/>
          </p:nvSpPr>
          <p:spPr>
            <a:xfrm>
              <a:off x="6211771" y="6315460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0,0,0,0</a:t>
              </a:r>
              <a:endParaRPr lang="en-IN" sz="14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550021" y="5407923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0,0,0,1</a:t>
              </a:r>
              <a:endParaRPr lang="en-IN" sz="14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572769" y="5409028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0,0,1,0</a:t>
              </a:r>
              <a:endParaRPr lang="en-IN" sz="14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735906" y="5407617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0,1,0,0</a:t>
              </a:r>
              <a:endParaRPr lang="en-IN" sz="14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840352" y="5395188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1,0,0,0</a:t>
              </a:r>
              <a:endParaRPr lang="en-IN" sz="14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921196" y="428902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0,1,0,1</a:t>
              </a:r>
              <a:endParaRPr lang="en-IN" sz="1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876309" y="429163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0,1,0,1</a:t>
              </a:r>
              <a:endParaRPr lang="en-IN" sz="14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794259" y="4285169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1,0,0,1</a:t>
              </a:r>
              <a:endParaRPr lang="en-IN" sz="1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660752" y="4301210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0,1,1,0</a:t>
              </a:r>
              <a:endParaRPr lang="en-IN" sz="14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397730" y="4287581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1,0,1,0</a:t>
              </a:r>
              <a:endParaRPr lang="en-IN" sz="14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269270" y="428875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1,1,0,0</a:t>
              </a:r>
              <a:endParaRPr lang="en-IN" sz="1400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647190" y="3111909"/>
              <a:ext cx="589091" cy="4292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0,1,1,1</a:t>
              </a:r>
              <a:endParaRPr lang="en-IN" sz="14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638087" y="3098060"/>
              <a:ext cx="647402" cy="4721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600" dirty="0" smtClean="0"/>
                <a:t>1,0,1,1</a:t>
              </a:r>
              <a:endParaRPr lang="en-IN" sz="16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818423" y="3119340"/>
              <a:ext cx="589091" cy="4292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1,1,0,1</a:t>
              </a:r>
              <a:endParaRPr lang="en-IN" sz="14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918269" y="3123056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1,1,1,0</a:t>
              </a:r>
              <a:endParaRPr lang="en-IN" sz="14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158057" y="2061337"/>
              <a:ext cx="589091" cy="4292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sz="1400" dirty="0" smtClean="0"/>
                <a:t>1,1,1,1</a:t>
              </a:r>
              <a:endParaRPr lang="en-IN" sz="1400" dirty="0"/>
            </a:p>
          </p:txBody>
        </p:sp>
      </p:grpSp>
      <p:sp>
        <p:nvSpPr>
          <p:cNvPr id="97" name="TextBox 96"/>
          <p:cNvSpPr txBox="1"/>
          <p:nvPr/>
        </p:nvSpPr>
        <p:spPr>
          <a:xfrm>
            <a:off x="6616476" y="1941336"/>
            <a:ext cx="20862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 smtClean="0">
                <a:solidFill>
                  <a:srgbClr val="002060"/>
                </a:solidFill>
              </a:rPr>
              <a:t>Four Features – x</a:t>
            </a:r>
            <a:r>
              <a:rPr lang="en-IN" sz="1200" baseline="-25000" dirty="0" smtClean="0">
                <a:solidFill>
                  <a:srgbClr val="002060"/>
                </a:solidFill>
              </a:rPr>
              <a:t>1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2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3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4</a:t>
            </a:r>
            <a:endParaRPr lang="en-IN" sz="1200" baseline="-25000" dirty="0">
              <a:solidFill>
                <a:srgbClr val="002060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6444786" y="2222624"/>
            <a:ext cx="23371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 smtClean="0">
                <a:solidFill>
                  <a:srgbClr val="002060"/>
                </a:solidFill>
              </a:rPr>
              <a:t>1-x</a:t>
            </a:r>
            <a:r>
              <a:rPr lang="en-IN" sz="1200" baseline="-25000" dirty="0" smtClean="0">
                <a:solidFill>
                  <a:srgbClr val="002060"/>
                </a:solidFill>
              </a:rPr>
              <a:t>i</a:t>
            </a:r>
            <a:r>
              <a:rPr lang="en-IN" sz="1200" dirty="0" smtClean="0">
                <a:solidFill>
                  <a:srgbClr val="002060"/>
                </a:solidFill>
              </a:rPr>
              <a:t> is selected; 0-x</a:t>
            </a:r>
            <a:r>
              <a:rPr lang="en-IN" sz="1200" baseline="-25000" dirty="0" smtClean="0">
                <a:solidFill>
                  <a:srgbClr val="002060"/>
                </a:solidFill>
              </a:rPr>
              <a:t>i</a:t>
            </a:r>
            <a:r>
              <a:rPr lang="en-IN" sz="1200" dirty="0" smtClean="0">
                <a:solidFill>
                  <a:srgbClr val="002060"/>
                </a:solidFill>
              </a:rPr>
              <a:t> is not selected</a:t>
            </a:r>
            <a:endParaRPr lang="en-IN" sz="1200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40173" y="3018473"/>
            <a:ext cx="9464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/>
              <a:t>x</a:t>
            </a:r>
            <a:r>
              <a:rPr lang="en-IN" baseline="-25000" dirty="0" smtClean="0"/>
              <a:t>1</a:t>
            </a:r>
            <a:r>
              <a:rPr lang="en-IN" dirty="0" smtClean="0"/>
              <a:t>, x</a:t>
            </a:r>
            <a:r>
              <a:rPr lang="en-IN" baseline="-25000" dirty="0" smtClean="0"/>
              <a:t>2</a:t>
            </a:r>
            <a:r>
              <a:rPr lang="en-IN" dirty="0" smtClean="0"/>
              <a:t>, x</a:t>
            </a:r>
            <a:r>
              <a:rPr lang="en-IN" baseline="-25000" dirty="0" smtClean="0"/>
              <a:t>3</a:t>
            </a:r>
            <a:endParaRPr lang="en-IN" baseline="-25000" dirty="0"/>
          </a:p>
        </p:txBody>
      </p:sp>
      <p:sp>
        <p:nvSpPr>
          <p:cNvPr id="99" name="TextBox 98"/>
          <p:cNvSpPr txBox="1"/>
          <p:nvPr/>
        </p:nvSpPr>
        <p:spPr>
          <a:xfrm>
            <a:off x="7140172" y="4187798"/>
            <a:ext cx="661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x</a:t>
            </a:r>
            <a:r>
              <a:rPr lang="en-IN" baseline="-25000" dirty="0" smtClean="0"/>
              <a:t>2</a:t>
            </a:r>
            <a:r>
              <a:rPr lang="en-IN" dirty="0" smtClean="0"/>
              <a:t>, x</a:t>
            </a:r>
            <a:r>
              <a:rPr lang="en-IN" baseline="-25000" dirty="0" smtClean="0"/>
              <a:t>3</a:t>
            </a:r>
            <a:endParaRPr lang="en-IN" baseline="-25000" dirty="0"/>
          </a:p>
        </p:txBody>
      </p:sp>
      <p:sp>
        <p:nvSpPr>
          <p:cNvPr id="100" name="TextBox 99"/>
          <p:cNvSpPr txBox="1"/>
          <p:nvPr/>
        </p:nvSpPr>
        <p:spPr>
          <a:xfrm>
            <a:off x="7207543" y="5313314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x</a:t>
            </a:r>
            <a:r>
              <a:rPr lang="en-IN" baseline="-25000" dirty="0" smtClean="0"/>
              <a:t>2</a:t>
            </a:r>
            <a:endParaRPr lang="en-IN" baseline="-25000" dirty="0"/>
          </a:p>
        </p:txBody>
      </p:sp>
    </p:spTree>
    <p:extLst>
      <p:ext uri="{BB962C8B-B14F-4D97-AF65-F5344CB8AC3E}">
        <p14:creationId xmlns:p14="http://schemas.microsoft.com/office/powerpoint/2010/main" val="2391677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799355"/>
          </a:xfrm>
        </p:spPr>
        <p:txBody>
          <a:bodyPr>
            <a:noAutofit/>
          </a:bodyPr>
          <a:lstStyle/>
          <a:p>
            <a:r>
              <a:rPr lang="en-IN" sz="3000" b="1" dirty="0"/>
              <a:t>Why Dimensionality Reduction</a:t>
            </a:r>
            <a:r>
              <a:rPr lang="en-IN" sz="3000" b="1" dirty="0" smtClean="0"/>
              <a:t>?</a:t>
            </a:r>
            <a:endParaRPr lang="en-IN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1" y="2228003"/>
            <a:ext cx="7611237" cy="4314046"/>
          </a:xfrm>
        </p:spPr>
        <p:txBody>
          <a:bodyPr>
            <a:normAutofit/>
          </a:bodyPr>
          <a:lstStyle/>
          <a:p>
            <a:pPr algn="just">
              <a:lnSpc>
                <a:spcPct val="200000"/>
              </a:lnSpc>
              <a:spcBef>
                <a:spcPts val="0"/>
              </a:spcBef>
            </a:pPr>
            <a:r>
              <a:rPr lang="en-IN" sz="2800" u="sng" dirty="0">
                <a:solidFill>
                  <a:srgbClr val="C00000"/>
                </a:solidFill>
              </a:rPr>
              <a:t>Visualization</a:t>
            </a:r>
            <a:r>
              <a:rPr lang="en-IN" sz="2800" dirty="0">
                <a:solidFill>
                  <a:srgbClr val="C00000"/>
                </a:solidFill>
              </a:rPr>
              <a:t>:</a:t>
            </a:r>
            <a:r>
              <a:rPr lang="en-IN" sz="2800" dirty="0"/>
              <a:t> projection of </a:t>
            </a:r>
            <a:r>
              <a:rPr lang="en-IN" sz="2800" dirty="0" smtClean="0"/>
              <a:t>high-dimensional data </a:t>
            </a:r>
            <a:r>
              <a:rPr lang="en-IN" sz="2800" dirty="0"/>
              <a:t>onto 2D or 3D.</a:t>
            </a:r>
          </a:p>
          <a:p>
            <a:pPr algn="just">
              <a:lnSpc>
                <a:spcPct val="200000"/>
              </a:lnSpc>
              <a:spcBef>
                <a:spcPts val="0"/>
              </a:spcBef>
            </a:pPr>
            <a:r>
              <a:rPr lang="en-IN" sz="2800" u="sng" dirty="0" smtClean="0">
                <a:solidFill>
                  <a:srgbClr val="C00000"/>
                </a:solidFill>
              </a:rPr>
              <a:t>Data </a:t>
            </a:r>
            <a:r>
              <a:rPr lang="en-IN" sz="2800" u="sng" dirty="0">
                <a:solidFill>
                  <a:srgbClr val="C00000"/>
                </a:solidFill>
              </a:rPr>
              <a:t>compression</a:t>
            </a:r>
            <a:r>
              <a:rPr lang="en-IN" sz="2800" dirty="0">
                <a:solidFill>
                  <a:srgbClr val="C00000"/>
                </a:solidFill>
              </a:rPr>
              <a:t>: </a:t>
            </a:r>
            <a:r>
              <a:rPr lang="en-IN" sz="2800" dirty="0"/>
              <a:t>efficient storage </a:t>
            </a:r>
            <a:r>
              <a:rPr lang="en-IN" sz="2800" dirty="0" smtClean="0"/>
              <a:t>and retrieval</a:t>
            </a:r>
            <a:r>
              <a:rPr lang="en-IN" sz="2800" dirty="0"/>
              <a:t>.</a:t>
            </a:r>
          </a:p>
          <a:p>
            <a:pPr algn="just">
              <a:lnSpc>
                <a:spcPct val="200000"/>
              </a:lnSpc>
              <a:spcBef>
                <a:spcPts val="0"/>
              </a:spcBef>
            </a:pPr>
            <a:r>
              <a:rPr lang="en-IN" sz="2800" u="sng" dirty="0" smtClean="0">
                <a:solidFill>
                  <a:srgbClr val="C00000"/>
                </a:solidFill>
              </a:rPr>
              <a:t>Noise </a:t>
            </a:r>
            <a:r>
              <a:rPr lang="en-IN" sz="2800" u="sng" dirty="0">
                <a:solidFill>
                  <a:srgbClr val="C00000"/>
                </a:solidFill>
              </a:rPr>
              <a:t>removal</a:t>
            </a:r>
            <a:r>
              <a:rPr lang="en-IN" sz="2800" dirty="0">
                <a:solidFill>
                  <a:srgbClr val="C00000"/>
                </a:solidFill>
              </a:rPr>
              <a:t>: </a:t>
            </a:r>
            <a:r>
              <a:rPr lang="en-IN" sz="2800" dirty="0"/>
              <a:t>positive effect on </a:t>
            </a:r>
            <a:r>
              <a:rPr lang="en-IN" sz="2800" dirty="0" smtClean="0"/>
              <a:t>query accuracy</a:t>
            </a:r>
            <a:r>
              <a:rPr lang="en-IN" sz="2800" dirty="0"/>
              <a:t>.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386181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881131"/>
          </a:xfrm>
        </p:spPr>
        <p:txBody>
          <a:bodyPr>
            <a:normAutofit fontScale="90000"/>
          </a:bodyPr>
          <a:lstStyle/>
          <a:p>
            <a:r>
              <a:rPr lang="en-US" altLang="en-US" sz="3600" b="1" dirty="0" smtClean="0"/>
              <a:t>Bidirectional Search (BDS) </a:t>
            </a:r>
            <a:r>
              <a:rPr lang="en-US" sz="3600" dirty="0"/>
              <a:t>(heuristic search)</a:t>
            </a:r>
            <a:endParaRPr lang="en-US" altLang="en-US" sz="3600" dirty="0" smtClean="0"/>
          </a:p>
        </p:txBody>
      </p:sp>
      <p:sp>
        <p:nvSpPr>
          <p:cNvPr id="33795" name="Content Placeholder 2"/>
          <p:cNvSpPr>
            <a:spLocks noGrp="1"/>
          </p:cNvSpPr>
          <p:nvPr>
            <p:ph idx="4294967295"/>
          </p:nvPr>
        </p:nvSpPr>
        <p:spPr>
          <a:xfrm>
            <a:off x="475785" y="1986776"/>
            <a:ext cx="5715000" cy="4525963"/>
          </a:xfrm>
        </p:spPr>
        <p:txBody>
          <a:bodyPr/>
          <a:lstStyle/>
          <a:p>
            <a:pPr algn="just"/>
            <a:r>
              <a:rPr lang="en-US" altLang="en-US" sz="2400" dirty="0" smtClean="0"/>
              <a:t>BDS applies SFS and SBS simultaneously:</a:t>
            </a:r>
          </a:p>
          <a:p>
            <a:pPr lvl="1" algn="just"/>
            <a:r>
              <a:rPr lang="en-US" altLang="en-US" sz="2200" dirty="0" smtClean="0"/>
              <a:t>SFS is performed from the empty set</a:t>
            </a:r>
          </a:p>
          <a:p>
            <a:pPr lvl="1" algn="just"/>
            <a:r>
              <a:rPr lang="en-US" altLang="en-US" sz="2200" dirty="0" smtClean="0"/>
              <a:t>SBS is performed from the full set</a:t>
            </a:r>
          </a:p>
          <a:p>
            <a:pPr algn="just"/>
            <a:r>
              <a:rPr lang="en-US" altLang="en-US" sz="2400" dirty="0" smtClean="0"/>
              <a:t>To guarantee that SFS and SBS converge to the same solution</a:t>
            </a:r>
          </a:p>
          <a:p>
            <a:pPr lvl="1" algn="just"/>
            <a:r>
              <a:rPr lang="en-US" altLang="en-US" sz="2200" dirty="0" smtClean="0"/>
              <a:t>Features already selected by SFS are not removed by SBS</a:t>
            </a:r>
          </a:p>
          <a:p>
            <a:pPr lvl="1" algn="just"/>
            <a:r>
              <a:rPr lang="en-US" altLang="en-US" sz="2200" dirty="0" smtClean="0"/>
              <a:t>Features already removed by SBS are not selected by SFS</a:t>
            </a:r>
          </a:p>
        </p:txBody>
      </p:sp>
      <p:pic>
        <p:nvPicPr>
          <p:cNvPr id="3379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3676" y="2442079"/>
            <a:ext cx="2438400" cy="330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8265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824937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altLang="en-US" sz="3600" b="1" dirty="0"/>
              <a:t>Bidirectional Search (BDS)</a:t>
            </a:r>
            <a:endParaRPr lang="en-US" sz="3600" dirty="0" smtClean="0"/>
          </a:p>
        </p:txBody>
      </p:sp>
      <p:sp>
        <p:nvSpPr>
          <p:cNvPr id="21" name="Rectangle 20"/>
          <p:cNvSpPr/>
          <p:nvPr/>
        </p:nvSpPr>
        <p:spPr>
          <a:xfrm>
            <a:off x="2787812" y="2211285"/>
            <a:ext cx="18380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 smtClean="0"/>
              <a:t>{x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3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4</a:t>
            </a:r>
            <a:r>
              <a:rPr lang="en-IN" sz="2400" dirty="0" smtClean="0"/>
              <a:t>}</a:t>
            </a:r>
            <a:endParaRPr lang="en-IN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480663" y="6255834"/>
                <a:ext cx="22615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𝜙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0663" y="6255834"/>
                <a:ext cx="226151" cy="276999"/>
              </a:xfrm>
              <a:prstGeom prst="rect">
                <a:avLst/>
              </a:prstGeom>
              <a:blipFill rotWithShape="0">
                <a:blip r:embed="rId2"/>
                <a:stretch>
                  <a:fillRect l="-35135" r="-29730" b="-3478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oup 10"/>
          <p:cNvGrpSpPr/>
          <p:nvPr/>
        </p:nvGrpSpPr>
        <p:grpSpPr>
          <a:xfrm>
            <a:off x="119073" y="2104232"/>
            <a:ext cx="526106" cy="4290101"/>
            <a:chOff x="119073" y="2104232"/>
            <a:chExt cx="526106" cy="4290101"/>
          </a:xfrm>
        </p:grpSpPr>
        <p:cxnSp>
          <p:nvCxnSpPr>
            <p:cNvPr id="12" name="Straight Arrow Connector 11"/>
            <p:cNvCxnSpPr/>
            <p:nvPr/>
          </p:nvCxnSpPr>
          <p:spPr>
            <a:xfrm>
              <a:off x="371707" y="2527610"/>
              <a:ext cx="0" cy="141992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rot="10800000">
              <a:off x="364273" y="4496986"/>
              <a:ext cx="0" cy="141992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119073" y="6025001"/>
              <a:ext cx="5052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dirty="0" smtClean="0"/>
                <a:t>SFS</a:t>
              </a:r>
              <a:endParaRPr lang="en-IN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19073" y="2104232"/>
              <a:ext cx="5261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dirty="0" smtClean="0"/>
                <a:t>SBS</a:t>
              </a:r>
              <a:endParaRPr lang="en-IN" dirty="0"/>
            </a:p>
          </p:txBody>
        </p:sp>
      </p:grpSp>
    </p:spTree>
    <p:extLst>
      <p:ext uri="{BB962C8B-B14F-4D97-AF65-F5344CB8AC3E}">
        <p14:creationId xmlns:p14="http://schemas.microsoft.com/office/powerpoint/2010/main" val="1849701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824937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altLang="en-US" sz="3600" b="1" dirty="0"/>
              <a:t>Bidirectional Search (BDS)</a:t>
            </a:r>
            <a:endParaRPr lang="en-US" sz="3600" dirty="0" smtClean="0"/>
          </a:p>
        </p:txBody>
      </p:sp>
      <p:sp>
        <p:nvSpPr>
          <p:cNvPr id="21" name="Rectangle 20"/>
          <p:cNvSpPr/>
          <p:nvPr/>
        </p:nvSpPr>
        <p:spPr>
          <a:xfrm>
            <a:off x="2787812" y="2211285"/>
            <a:ext cx="18380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 smtClean="0"/>
              <a:t>{x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3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4</a:t>
            </a:r>
            <a:r>
              <a:rPr lang="en-IN" sz="2400" dirty="0" smtClean="0"/>
              <a:t>}</a:t>
            </a:r>
            <a:endParaRPr lang="en-IN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480663" y="6255834"/>
                <a:ext cx="22615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𝜙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0663" y="6255834"/>
                <a:ext cx="226151" cy="276999"/>
              </a:xfrm>
              <a:prstGeom prst="rect">
                <a:avLst/>
              </a:prstGeom>
              <a:blipFill rotWithShape="0">
                <a:blip r:embed="rId2"/>
                <a:stretch>
                  <a:fillRect l="-35135" r="-29730" b="-3478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2834332" y="5206947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>
                <a:solidFill>
                  <a:srgbClr val="C00000"/>
                </a:solidFill>
              </a:rPr>
              <a:t>x</a:t>
            </a:r>
            <a:r>
              <a:rPr lang="en-IN" sz="2400" baseline="-25000" dirty="0">
                <a:solidFill>
                  <a:srgbClr val="C00000"/>
                </a:solidFill>
              </a:rPr>
              <a:t>2</a:t>
            </a:r>
            <a:r>
              <a:rPr lang="en-IN" sz="2400" dirty="0"/>
              <a:t>}</a:t>
            </a:r>
          </a:p>
        </p:txBody>
      </p:sp>
      <p:sp>
        <p:nvSpPr>
          <p:cNvPr id="6" name="Rectangle 5"/>
          <p:cNvSpPr/>
          <p:nvPr/>
        </p:nvSpPr>
        <p:spPr>
          <a:xfrm>
            <a:off x="4106914" y="5206948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3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7" name="Rectangle 6"/>
          <p:cNvSpPr/>
          <p:nvPr/>
        </p:nvSpPr>
        <p:spPr>
          <a:xfrm>
            <a:off x="1551710" y="5206947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8" name="Rectangle 7"/>
          <p:cNvSpPr/>
          <p:nvPr/>
        </p:nvSpPr>
        <p:spPr>
          <a:xfrm>
            <a:off x="5240622" y="5206947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4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cxnSp>
        <p:nvCxnSpPr>
          <p:cNvPr id="5" name="Straight Connector 4"/>
          <p:cNvCxnSpPr>
            <a:stCxn id="3" idx="0"/>
            <a:endCxn id="2" idx="2"/>
          </p:cNvCxnSpPr>
          <p:nvPr/>
        </p:nvCxnSpPr>
        <p:spPr>
          <a:xfrm flipH="1" flipV="1">
            <a:off x="3157498" y="5668612"/>
            <a:ext cx="436241" cy="587222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6916648" y="5283890"/>
            <a:ext cx="14605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400" dirty="0" smtClean="0"/>
              <a:t>J(x</a:t>
            </a:r>
            <a:r>
              <a:rPr lang="en-IN" sz="1400" baseline="-25000" dirty="0" smtClean="0"/>
              <a:t>2</a:t>
            </a:r>
            <a:r>
              <a:rPr lang="en-IN" sz="1400" dirty="0" smtClean="0"/>
              <a:t>) is maximum </a:t>
            </a:r>
          </a:p>
          <a:p>
            <a:r>
              <a:rPr lang="en-IN" sz="1400" dirty="0" smtClean="0"/>
              <a:t>x</a:t>
            </a:r>
            <a:r>
              <a:rPr lang="en-IN" sz="1400" baseline="-25000" dirty="0" smtClean="0"/>
              <a:t>2</a:t>
            </a:r>
            <a:r>
              <a:rPr lang="en-IN" sz="1400" dirty="0" smtClean="0"/>
              <a:t> is selected</a:t>
            </a:r>
            <a:endParaRPr lang="en-IN" sz="1400" dirty="0"/>
          </a:p>
        </p:txBody>
      </p:sp>
      <p:grpSp>
        <p:nvGrpSpPr>
          <p:cNvPr id="12" name="Group 11"/>
          <p:cNvGrpSpPr/>
          <p:nvPr/>
        </p:nvGrpSpPr>
        <p:grpSpPr>
          <a:xfrm>
            <a:off x="119073" y="2104232"/>
            <a:ext cx="526106" cy="4290101"/>
            <a:chOff x="119073" y="2104232"/>
            <a:chExt cx="526106" cy="4290101"/>
          </a:xfrm>
        </p:grpSpPr>
        <p:cxnSp>
          <p:nvCxnSpPr>
            <p:cNvPr id="13" name="Straight Arrow Connector 12"/>
            <p:cNvCxnSpPr/>
            <p:nvPr/>
          </p:nvCxnSpPr>
          <p:spPr>
            <a:xfrm>
              <a:off x="371707" y="2527610"/>
              <a:ext cx="0" cy="141992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rot="10800000">
              <a:off x="364273" y="4496986"/>
              <a:ext cx="0" cy="141992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119073" y="6025001"/>
              <a:ext cx="5052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dirty="0" smtClean="0"/>
                <a:t>SFS</a:t>
              </a:r>
              <a:endParaRPr lang="en-IN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19073" y="2104232"/>
              <a:ext cx="5261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dirty="0" smtClean="0"/>
                <a:t>SBS</a:t>
              </a:r>
              <a:endParaRPr lang="en-IN" dirty="0"/>
            </a:p>
          </p:txBody>
        </p:sp>
      </p:grpSp>
    </p:spTree>
    <p:extLst>
      <p:ext uri="{BB962C8B-B14F-4D97-AF65-F5344CB8AC3E}">
        <p14:creationId xmlns:p14="http://schemas.microsoft.com/office/powerpoint/2010/main" val="3255569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824937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altLang="en-US" sz="3600" b="1" dirty="0"/>
              <a:t>Bidirectional Search (BDS)</a:t>
            </a:r>
            <a:endParaRPr lang="en-US" sz="3600" dirty="0" smtClean="0"/>
          </a:p>
        </p:txBody>
      </p:sp>
      <p:sp>
        <p:nvSpPr>
          <p:cNvPr id="21" name="Rectangle 20"/>
          <p:cNvSpPr/>
          <p:nvPr/>
        </p:nvSpPr>
        <p:spPr>
          <a:xfrm>
            <a:off x="2787812" y="2211285"/>
            <a:ext cx="18380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 smtClean="0"/>
              <a:t>{x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3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4</a:t>
            </a:r>
            <a:r>
              <a:rPr lang="en-IN" sz="2400" dirty="0" smtClean="0"/>
              <a:t>}</a:t>
            </a:r>
            <a:endParaRPr lang="en-IN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480663" y="6255834"/>
                <a:ext cx="22615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𝜙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0663" y="6255834"/>
                <a:ext cx="226151" cy="276999"/>
              </a:xfrm>
              <a:prstGeom prst="rect">
                <a:avLst/>
              </a:prstGeom>
              <a:blipFill rotWithShape="0">
                <a:blip r:embed="rId2"/>
                <a:stretch>
                  <a:fillRect l="-35135" r="-29730" b="-3478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2834332" y="5206947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>
                <a:solidFill>
                  <a:srgbClr val="C00000"/>
                </a:solidFill>
              </a:rPr>
              <a:t>x</a:t>
            </a:r>
            <a:r>
              <a:rPr lang="en-IN" sz="2400" baseline="-25000" dirty="0">
                <a:solidFill>
                  <a:srgbClr val="C00000"/>
                </a:solidFill>
              </a:rPr>
              <a:t>2</a:t>
            </a:r>
            <a:r>
              <a:rPr lang="en-IN" sz="2400" dirty="0"/>
              <a:t>}</a:t>
            </a:r>
          </a:p>
        </p:txBody>
      </p:sp>
      <p:sp>
        <p:nvSpPr>
          <p:cNvPr id="6" name="Rectangle 5"/>
          <p:cNvSpPr/>
          <p:nvPr/>
        </p:nvSpPr>
        <p:spPr>
          <a:xfrm>
            <a:off x="4106914" y="5206948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3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7" name="Rectangle 6"/>
          <p:cNvSpPr/>
          <p:nvPr/>
        </p:nvSpPr>
        <p:spPr>
          <a:xfrm>
            <a:off x="1551710" y="5206947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8" name="Rectangle 7"/>
          <p:cNvSpPr/>
          <p:nvPr/>
        </p:nvSpPr>
        <p:spPr>
          <a:xfrm>
            <a:off x="5240622" y="5206947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4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cxnSp>
        <p:nvCxnSpPr>
          <p:cNvPr id="5" name="Straight Connector 4"/>
          <p:cNvCxnSpPr>
            <a:stCxn id="3" idx="0"/>
            <a:endCxn id="2" idx="2"/>
          </p:cNvCxnSpPr>
          <p:nvPr/>
        </p:nvCxnSpPr>
        <p:spPr>
          <a:xfrm flipH="1" flipV="1">
            <a:off x="3157498" y="5668612"/>
            <a:ext cx="436241" cy="587222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841004" y="3024391"/>
            <a:ext cx="14023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>
                <a:solidFill>
                  <a:srgbClr val="C00000"/>
                </a:solidFill>
              </a:rPr>
              <a:t>x</a:t>
            </a:r>
            <a:r>
              <a:rPr lang="en-IN" sz="2400" baseline="-25000" dirty="0" smtClean="0">
                <a:solidFill>
                  <a:srgbClr val="C00000"/>
                </a:solidFill>
              </a:rPr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3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4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12" name="Rectangle 11"/>
          <p:cNvSpPr/>
          <p:nvPr/>
        </p:nvSpPr>
        <p:spPr>
          <a:xfrm>
            <a:off x="3123827" y="3024388"/>
            <a:ext cx="14023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>
                <a:solidFill>
                  <a:srgbClr val="C00000"/>
                </a:solidFill>
              </a:rPr>
              <a:t>x</a:t>
            </a:r>
            <a:r>
              <a:rPr lang="en-IN" sz="2400" baseline="-25000" dirty="0" smtClean="0">
                <a:solidFill>
                  <a:srgbClr val="C00000"/>
                </a:solidFill>
              </a:rPr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4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13" name="Rectangle 12"/>
          <p:cNvSpPr/>
          <p:nvPr/>
        </p:nvSpPr>
        <p:spPr>
          <a:xfrm>
            <a:off x="5386524" y="3024389"/>
            <a:ext cx="14023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>
                <a:solidFill>
                  <a:srgbClr val="C00000"/>
                </a:solidFill>
              </a:rPr>
              <a:t>x</a:t>
            </a:r>
            <a:r>
              <a:rPr lang="en-IN" sz="2400" baseline="-25000" dirty="0" smtClean="0">
                <a:solidFill>
                  <a:srgbClr val="C00000"/>
                </a:solidFill>
              </a:rPr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3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15" name="Rectangle 14"/>
          <p:cNvSpPr/>
          <p:nvPr/>
        </p:nvSpPr>
        <p:spPr>
          <a:xfrm>
            <a:off x="6916648" y="5283890"/>
            <a:ext cx="14605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400" dirty="0" smtClean="0"/>
              <a:t>J(x</a:t>
            </a:r>
            <a:r>
              <a:rPr lang="en-IN" sz="1400" baseline="-25000" dirty="0" smtClean="0"/>
              <a:t>2</a:t>
            </a:r>
            <a:r>
              <a:rPr lang="en-IN" sz="1400" dirty="0" smtClean="0"/>
              <a:t>) is maximum </a:t>
            </a:r>
          </a:p>
          <a:p>
            <a:r>
              <a:rPr lang="en-IN" sz="1400" dirty="0" smtClean="0"/>
              <a:t>x</a:t>
            </a:r>
            <a:r>
              <a:rPr lang="en-IN" sz="1400" baseline="-25000" dirty="0" smtClean="0"/>
              <a:t>2</a:t>
            </a:r>
            <a:r>
              <a:rPr lang="en-IN" sz="1400" dirty="0" smtClean="0"/>
              <a:t> is selected</a:t>
            </a:r>
            <a:endParaRPr lang="en-IN" sz="14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119073" y="2104232"/>
            <a:ext cx="526106" cy="4290101"/>
            <a:chOff x="119073" y="2104232"/>
            <a:chExt cx="526106" cy="4290101"/>
          </a:xfrm>
        </p:grpSpPr>
        <p:cxnSp>
          <p:nvCxnSpPr>
            <p:cNvPr id="17" name="Straight Arrow Connector 16"/>
            <p:cNvCxnSpPr/>
            <p:nvPr/>
          </p:nvCxnSpPr>
          <p:spPr>
            <a:xfrm>
              <a:off x="371707" y="2527610"/>
              <a:ext cx="0" cy="141992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 rot="10800000">
              <a:off x="364273" y="4496986"/>
              <a:ext cx="0" cy="141992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119073" y="6025001"/>
              <a:ext cx="5052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dirty="0" smtClean="0"/>
                <a:t>SFS</a:t>
              </a:r>
              <a:endParaRPr lang="en-IN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19073" y="2104232"/>
              <a:ext cx="5261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dirty="0" smtClean="0"/>
                <a:t>SBS</a:t>
              </a:r>
              <a:endParaRPr lang="en-IN" dirty="0"/>
            </a:p>
          </p:txBody>
        </p:sp>
      </p:grpSp>
    </p:spTree>
    <p:extLst>
      <p:ext uri="{BB962C8B-B14F-4D97-AF65-F5344CB8AC3E}">
        <p14:creationId xmlns:p14="http://schemas.microsoft.com/office/powerpoint/2010/main" val="2475621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824937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altLang="en-US" sz="3600" b="1" dirty="0"/>
              <a:t>Bidirectional Search (BDS)</a:t>
            </a:r>
            <a:endParaRPr lang="en-US" sz="3600" dirty="0" smtClean="0"/>
          </a:p>
        </p:txBody>
      </p:sp>
      <p:sp>
        <p:nvSpPr>
          <p:cNvPr id="21" name="Rectangle 20"/>
          <p:cNvSpPr/>
          <p:nvPr/>
        </p:nvSpPr>
        <p:spPr>
          <a:xfrm>
            <a:off x="2787812" y="2211285"/>
            <a:ext cx="18380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 smtClean="0"/>
              <a:t>{x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3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4</a:t>
            </a:r>
            <a:r>
              <a:rPr lang="en-IN" sz="2400" dirty="0" smtClean="0"/>
              <a:t>}</a:t>
            </a:r>
            <a:endParaRPr lang="en-IN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480663" y="6255834"/>
                <a:ext cx="22615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𝜙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0663" y="6255834"/>
                <a:ext cx="226151" cy="276999"/>
              </a:xfrm>
              <a:prstGeom prst="rect">
                <a:avLst/>
              </a:prstGeom>
              <a:blipFill rotWithShape="0">
                <a:blip r:embed="rId2"/>
                <a:stretch>
                  <a:fillRect l="-35135" r="-29730" b="-3478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2834332" y="5206947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>
                <a:solidFill>
                  <a:srgbClr val="C00000"/>
                </a:solidFill>
              </a:rPr>
              <a:t>x</a:t>
            </a:r>
            <a:r>
              <a:rPr lang="en-IN" sz="2400" baseline="-25000" dirty="0">
                <a:solidFill>
                  <a:srgbClr val="C00000"/>
                </a:solidFill>
              </a:rPr>
              <a:t>2</a:t>
            </a:r>
            <a:r>
              <a:rPr lang="en-IN" sz="2400" dirty="0"/>
              <a:t>}</a:t>
            </a:r>
          </a:p>
        </p:txBody>
      </p:sp>
      <p:sp>
        <p:nvSpPr>
          <p:cNvPr id="6" name="Rectangle 5"/>
          <p:cNvSpPr/>
          <p:nvPr/>
        </p:nvSpPr>
        <p:spPr>
          <a:xfrm>
            <a:off x="4106914" y="5206948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3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7" name="Rectangle 6"/>
          <p:cNvSpPr/>
          <p:nvPr/>
        </p:nvSpPr>
        <p:spPr>
          <a:xfrm>
            <a:off x="1551710" y="5206947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8" name="Rectangle 7"/>
          <p:cNvSpPr/>
          <p:nvPr/>
        </p:nvSpPr>
        <p:spPr>
          <a:xfrm>
            <a:off x="5240622" y="5206947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4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cxnSp>
        <p:nvCxnSpPr>
          <p:cNvPr id="5" name="Straight Connector 4"/>
          <p:cNvCxnSpPr>
            <a:stCxn id="3" idx="0"/>
            <a:endCxn id="2" idx="2"/>
          </p:cNvCxnSpPr>
          <p:nvPr/>
        </p:nvCxnSpPr>
        <p:spPr>
          <a:xfrm flipH="1" flipV="1">
            <a:off x="3157498" y="5668612"/>
            <a:ext cx="436241" cy="587222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841004" y="3024391"/>
            <a:ext cx="14023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>
                <a:solidFill>
                  <a:srgbClr val="C00000"/>
                </a:solidFill>
              </a:rPr>
              <a:t>x</a:t>
            </a:r>
            <a:r>
              <a:rPr lang="en-IN" sz="2400" baseline="-25000" dirty="0" smtClean="0">
                <a:solidFill>
                  <a:srgbClr val="C00000"/>
                </a:solidFill>
              </a:rPr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3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4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12" name="Rectangle 11"/>
          <p:cNvSpPr/>
          <p:nvPr/>
        </p:nvSpPr>
        <p:spPr>
          <a:xfrm>
            <a:off x="3123827" y="3024388"/>
            <a:ext cx="14023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>
                <a:solidFill>
                  <a:srgbClr val="C00000"/>
                </a:solidFill>
              </a:rPr>
              <a:t>x</a:t>
            </a:r>
            <a:r>
              <a:rPr lang="en-IN" sz="2400" baseline="-25000" dirty="0" smtClean="0">
                <a:solidFill>
                  <a:srgbClr val="C00000"/>
                </a:solidFill>
              </a:rPr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4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13" name="Rectangle 12"/>
          <p:cNvSpPr/>
          <p:nvPr/>
        </p:nvSpPr>
        <p:spPr>
          <a:xfrm>
            <a:off x="5386524" y="3024389"/>
            <a:ext cx="14023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>
                <a:solidFill>
                  <a:srgbClr val="C00000"/>
                </a:solidFill>
              </a:rPr>
              <a:t>x</a:t>
            </a:r>
            <a:r>
              <a:rPr lang="en-IN" sz="2400" baseline="-25000" dirty="0" smtClean="0">
                <a:solidFill>
                  <a:srgbClr val="C00000"/>
                </a:solidFill>
              </a:rPr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3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3605002" y="2655487"/>
            <a:ext cx="118166" cy="47912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6866381" y="3024388"/>
            <a:ext cx="19023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400" dirty="0" smtClean="0"/>
              <a:t>J(x</a:t>
            </a:r>
            <a:r>
              <a:rPr lang="en-IN" sz="1400" baseline="-25000" dirty="0" smtClean="0"/>
              <a:t>2</a:t>
            </a:r>
            <a:r>
              <a:rPr lang="en-IN" sz="1400" dirty="0" smtClean="0"/>
              <a:t>, x</a:t>
            </a:r>
            <a:r>
              <a:rPr lang="en-IN" sz="1400" baseline="-25000" dirty="0" smtClean="0"/>
              <a:t>1</a:t>
            </a:r>
            <a:r>
              <a:rPr lang="en-IN" sz="1400" dirty="0" smtClean="0"/>
              <a:t>, x</a:t>
            </a:r>
            <a:r>
              <a:rPr lang="en-IN" sz="1400" baseline="-25000" dirty="0" smtClean="0"/>
              <a:t>4</a:t>
            </a:r>
            <a:r>
              <a:rPr lang="en-IN" sz="1400" dirty="0" smtClean="0"/>
              <a:t>) is maximum </a:t>
            </a:r>
          </a:p>
          <a:p>
            <a:r>
              <a:rPr lang="en-IN" sz="1400" dirty="0" smtClean="0"/>
              <a:t>x</a:t>
            </a:r>
            <a:r>
              <a:rPr lang="en-IN" sz="1400" baseline="-25000" dirty="0" smtClean="0"/>
              <a:t>3</a:t>
            </a:r>
            <a:r>
              <a:rPr lang="en-IN" sz="1400" dirty="0" smtClean="0"/>
              <a:t> is removed</a:t>
            </a:r>
            <a:endParaRPr lang="en-IN" sz="1400" dirty="0"/>
          </a:p>
        </p:txBody>
      </p:sp>
      <p:sp>
        <p:nvSpPr>
          <p:cNvPr id="16" name="Rectangle 15"/>
          <p:cNvSpPr/>
          <p:nvPr/>
        </p:nvSpPr>
        <p:spPr>
          <a:xfrm>
            <a:off x="6916648" y="5283890"/>
            <a:ext cx="14605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400" dirty="0" smtClean="0"/>
              <a:t>J(x</a:t>
            </a:r>
            <a:r>
              <a:rPr lang="en-IN" sz="1400" baseline="-25000" dirty="0" smtClean="0"/>
              <a:t>2</a:t>
            </a:r>
            <a:r>
              <a:rPr lang="en-IN" sz="1400" dirty="0" smtClean="0"/>
              <a:t>) is maximum </a:t>
            </a:r>
          </a:p>
          <a:p>
            <a:r>
              <a:rPr lang="en-IN" sz="1400" dirty="0" smtClean="0"/>
              <a:t>x</a:t>
            </a:r>
            <a:r>
              <a:rPr lang="en-IN" sz="1400" baseline="-25000" dirty="0" smtClean="0"/>
              <a:t>2</a:t>
            </a:r>
            <a:r>
              <a:rPr lang="en-IN" sz="1400" dirty="0" smtClean="0"/>
              <a:t> is selected</a:t>
            </a:r>
            <a:endParaRPr lang="en-IN" sz="1400" dirty="0"/>
          </a:p>
        </p:txBody>
      </p:sp>
      <p:grpSp>
        <p:nvGrpSpPr>
          <p:cNvPr id="17" name="Group 16"/>
          <p:cNvGrpSpPr/>
          <p:nvPr/>
        </p:nvGrpSpPr>
        <p:grpSpPr>
          <a:xfrm>
            <a:off x="119073" y="2104232"/>
            <a:ext cx="526106" cy="4290101"/>
            <a:chOff x="119073" y="2104232"/>
            <a:chExt cx="526106" cy="4290101"/>
          </a:xfrm>
        </p:grpSpPr>
        <p:cxnSp>
          <p:nvCxnSpPr>
            <p:cNvPr id="18" name="Straight Arrow Connector 17"/>
            <p:cNvCxnSpPr/>
            <p:nvPr/>
          </p:nvCxnSpPr>
          <p:spPr>
            <a:xfrm>
              <a:off x="371707" y="2527610"/>
              <a:ext cx="0" cy="141992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rot="10800000">
              <a:off x="364273" y="4496986"/>
              <a:ext cx="0" cy="141992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119073" y="6025001"/>
              <a:ext cx="5052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dirty="0" smtClean="0"/>
                <a:t>SFS</a:t>
              </a:r>
              <a:endParaRPr lang="en-IN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19073" y="2104232"/>
              <a:ext cx="5261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dirty="0" smtClean="0"/>
                <a:t>SBS</a:t>
              </a:r>
              <a:endParaRPr lang="en-IN" dirty="0"/>
            </a:p>
          </p:txBody>
        </p:sp>
      </p:grpSp>
    </p:spTree>
    <p:extLst>
      <p:ext uri="{BB962C8B-B14F-4D97-AF65-F5344CB8AC3E}">
        <p14:creationId xmlns:p14="http://schemas.microsoft.com/office/powerpoint/2010/main" val="3855479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824937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altLang="en-US" sz="3600" b="1" dirty="0"/>
              <a:t>Bidirectional Search (BDS)</a:t>
            </a:r>
            <a:endParaRPr lang="en-US" sz="3600" dirty="0" smtClean="0"/>
          </a:p>
        </p:txBody>
      </p:sp>
      <p:sp>
        <p:nvSpPr>
          <p:cNvPr id="21" name="Rectangle 20"/>
          <p:cNvSpPr/>
          <p:nvPr/>
        </p:nvSpPr>
        <p:spPr>
          <a:xfrm>
            <a:off x="2787812" y="2211285"/>
            <a:ext cx="18380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 smtClean="0"/>
              <a:t>{x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3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4</a:t>
            </a:r>
            <a:r>
              <a:rPr lang="en-IN" sz="2400" dirty="0" smtClean="0"/>
              <a:t>}</a:t>
            </a:r>
            <a:endParaRPr lang="en-IN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480663" y="6255834"/>
                <a:ext cx="22615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𝜙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0663" y="6255834"/>
                <a:ext cx="226151" cy="276999"/>
              </a:xfrm>
              <a:prstGeom prst="rect">
                <a:avLst/>
              </a:prstGeom>
              <a:blipFill rotWithShape="0">
                <a:blip r:embed="rId2"/>
                <a:stretch>
                  <a:fillRect l="-35135" r="-29730" b="-3478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2834332" y="5206947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>
                <a:solidFill>
                  <a:srgbClr val="C00000"/>
                </a:solidFill>
              </a:rPr>
              <a:t>x</a:t>
            </a:r>
            <a:r>
              <a:rPr lang="en-IN" sz="2400" baseline="-25000" dirty="0">
                <a:solidFill>
                  <a:srgbClr val="C00000"/>
                </a:solidFill>
              </a:rPr>
              <a:t>2</a:t>
            </a:r>
            <a:r>
              <a:rPr lang="en-IN" sz="2400" dirty="0"/>
              <a:t>}</a:t>
            </a:r>
          </a:p>
        </p:txBody>
      </p:sp>
      <p:sp>
        <p:nvSpPr>
          <p:cNvPr id="6" name="Rectangle 5"/>
          <p:cNvSpPr/>
          <p:nvPr/>
        </p:nvSpPr>
        <p:spPr>
          <a:xfrm>
            <a:off x="4106914" y="5206948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>
                <a:solidFill>
                  <a:srgbClr val="0070C0"/>
                </a:solidFill>
              </a:rPr>
              <a:t>x</a:t>
            </a:r>
            <a:r>
              <a:rPr lang="en-IN" sz="2400" baseline="-25000" dirty="0" smtClean="0">
                <a:solidFill>
                  <a:srgbClr val="0070C0"/>
                </a:solidFill>
              </a:rPr>
              <a:t>3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7" name="Rectangle 6"/>
          <p:cNvSpPr/>
          <p:nvPr/>
        </p:nvSpPr>
        <p:spPr>
          <a:xfrm>
            <a:off x="1551710" y="5206947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8" name="Rectangle 7"/>
          <p:cNvSpPr/>
          <p:nvPr/>
        </p:nvSpPr>
        <p:spPr>
          <a:xfrm>
            <a:off x="5240622" y="5206947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4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cxnSp>
        <p:nvCxnSpPr>
          <p:cNvPr id="5" name="Straight Connector 4"/>
          <p:cNvCxnSpPr>
            <a:stCxn id="3" idx="0"/>
            <a:endCxn id="2" idx="2"/>
          </p:cNvCxnSpPr>
          <p:nvPr/>
        </p:nvCxnSpPr>
        <p:spPr>
          <a:xfrm flipH="1" flipV="1">
            <a:off x="3157498" y="5668612"/>
            <a:ext cx="436241" cy="587222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841004" y="3024391"/>
            <a:ext cx="14023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>
                <a:solidFill>
                  <a:srgbClr val="C00000"/>
                </a:solidFill>
              </a:rPr>
              <a:t>x</a:t>
            </a:r>
            <a:r>
              <a:rPr lang="en-IN" sz="2400" baseline="-25000" dirty="0" smtClean="0">
                <a:solidFill>
                  <a:srgbClr val="C00000"/>
                </a:solidFill>
              </a:rPr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3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4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12" name="Rectangle 11"/>
          <p:cNvSpPr/>
          <p:nvPr/>
        </p:nvSpPr>
        <p:spPr>
          <a:xfrm>
            <a:off x="3123827" y="3024388"/>
            <a:ext cx="14023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>
                <a:solidFill>
                  <a:srgbClr val="C00000"/>
                </a:solidFill>
              </a:rPr>
              <a:t>x</a:t>
            </a:r>
            <a:r>
              <a:rPr lang="en-IN" sz="2400" baseline="-25000" dirty="0" smtClean="0">
                <a:solidFill>
                  <a:srgbClr val="C00000"/>
                </a:solidFill>
              </a:rPr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4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13" name="Rectangle 12"/>
          <p:cNvSpPr/>
          <p:nvPr/>
        </p:nvSpPr>
        <p:spPr>
          <a:xfrm>
            <a:off x="5386524" y="3024389"/>
            <a:ext cx="14023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>
                <a:solidFill>
                  <a:srgbClr val="C00000"/>
                </a:solidFill>
              </a:rPr>
              <a:t>x</a:t>
            </a:r>
            <a:r>
              <a:rPr lang="en-IN" sz="2400" baseline="-25000" dirty="0" smtClean="0">
                <a:solidFill>
                  <a:srgbClr val="C00000"/>
                </a:solidFill>
              </a:rPr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3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3605002" y="2655487"/>
            <a:ext cx="118166" cy="47912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6866381" y="3024388"/>
            <a:ext cx="19023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400" dirty="0" smtClean="0"/>
              <a:t>J(x</a:t>
            </a:r>
            <a:r>
              <a:rPr lang="en-IN" sz="1400" baseline="-25000" dirty="0" smtClean="0"/>
              <a:t>2</a:t>
            </a:r>
            <a:r>
              <a:rPr lang="en-IN" sz="1400" dirty="0" smtClean="0"/>
              <a:t>, x</a:t>
            </a:r>
            <a:r>
              <a:rPr lang="en-IN" sz="1400" baseline="-25000" dirty="0" smtClean="0"/>
              <a:t>1</a:t>
            </a:r>
            <a:r>
              <a:rPr lang="en-IN" sz="1400" dirty="0" smtClean="0"/>
              <a:t>, x</a:t>
            </a:r>
            <a:r>
              <a:rPr lang="en-IN" sz="1400" baseline="-25000" dirty="0" smtClean="0"/>
              <a:t>4</a:t>
            </a:r>
            <a:r>
              <a:rPr lang="en-IN" sz="1400" dirty="0" smtClean="0"/>
              <a:t>) is maximum </a:t>
            </a:r>
          </a:p>
          <a:p>
            <a:r>
              <a:rPr lang="en-IN" sz="1400" dirty="0" smtClean="0"/>
              <a:t>x</a:t>
            </a:r>
            <a:r>
              <a:rPr lang="en-IN" sz="1400" baseline="-25000" dirty="0" smtClean="0"/>
              <a:t>3</a:t>
            </a:r>
            <a:r>
              <a:rPr lang="en-IN" sz="1400" dirty="0" smtClean="0"/>
              <a:t> is removed</a:t>
            </a:r>
            <a:endParaRPr lang="en-IN" sz="1400" dirty="0"/>
          </a:p>
        </p:txBody>
      </p:sp>
      <p:sp>
        <p:nvSpPr>
          <p:cNvPr id="16" name="Rectangle 15"/>
          <p:cNvSpPr/>
          <p:nvPr/>
        </p:nvSpPr>
        <p:spPr>
          <a:xfrm>
            <a:off x="2428498" y="4145563"/>
            <a:ext cx="10243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17" name="Rectangle 16"/>
          <p:cNvSpPr/>
          <p:nvPr/>
        </p:nvSpPr>
        <p:spPr>
          <a:xfrm>
            <a:off x="3925776" y="4158060"/>
            <a:ext cx="10243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4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19" name="Rectangle 18"/>
          <p:cNvSpPr/>
          <p:nvPr/>
        </p:nvSpPr>
        <p:spPr>
          <a:xfrm>
            <a:off x="6916648" y="5283890"/>
            <a:ext cx="14605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400" dirty="0" smtClean="0"/>
              <a:t>J(x</a:t>
            </a:r>
            <a:r>
              <a:rPr lang="en-IN" sz="1400" baseline="-25000" dirty="0" smtClean="0"/>
              <a:t>2</a:t>
            </a:r>
            <a:r>
              <a:rPr lang="en-IN" sz="1400" dirty="0" smtClean="0"/>
              <a:t>) is maximum </a:t>
            </a:r>
          </a:p>
          <a:p>
            <a:r>
              <a:rPr lang="en-IN" sz="1400" dirty="0" smtClean="0"/>
              <a:t>x</a:t>
            </a:r>
            <a:r>
              <a:rPr lang="en-IN" sz="1400" baseline="-25000" dirty="0" smtClean="0"/>
              <a:t>2</a:t>
            </a:r>
            <a:r>
              <a:rPr lang="en-IN" sz="1400" dirty="0" smtClean="0"/>
              <a:t> is selected</a:t>
            </a:r>
            <a:endParaRPr lang="en-IN" sz="1400" dirty="0"/>
          </a:p>
        </p:txBody>
      </p:sp>
      <p:grpSp>
        <p:nvGrpSpPr>
          <p:cNvPr id="20" name="Group 19"/>
          <p:cNvGrpSpPr/>
          <p:nvPr/>
        </p:nvGrpSpPr>
        <p:grpSpPr>
          <a:xfrm>
            <a:off x="119073" y="2104232"/>
            <a:ext cx="526106" cy="4290101"/>
            <a:chOff x="119073" y="2104232"/>
            <a:chExt cx="526106" cy="4290101"/>
          </a:xfrm>
        </p:grpSpPr>
        <p:cxnSp>
          <p:nvCxnSpPr>
            <p:cNvPr id="22" name="Straight Arrow Connector 21"/>
            <p:cNvCxnSpPr/>
            <p:nvPr/>
          </p:nvCxnSpPr>
          <p:spPr>
            <a:xfrm>
              <a:off x="371707" y="2527610"/>
              <a:ext cx="0" cy="141992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rot="10800000">
              <a:off x="364273" y="4496986"/>
              <a:ext cx="0" cy="141992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119073" y="6025001"/>
              <a:ext cx="5052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dirty="0" smtClean="0"/>
                <a:t>SFS</a:t>
              </a:r>
              <a:endParaRPr lang="en-IN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19073" y="2104232"/>
              <a:ext cx="5261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dirty="0" smtClean="0"/>
                <a:t>SBS</a:t>
              </a:r>
              <a:endParaRPr lang="en-IN" dirty="0"/>
            </a:p>
          </p:txBody>
        </p:sp>
      </p:grpSp>
    </p:spTree>
    <p:extLst>
      <p:ext uri="{BB962C8B-B14F-4D97-AF65-F5344CB8AC3E}">
        <p14:creationId xmlns:p14="http://schemas.microsoft.com/office/powerpoint/2010/main" val="1340039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6" grpId="0"/>
      <p:bldP spid="17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824937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altLang="en-US" sz="3600" b="1" dirty="0"/>
              <a:t>Bidirectional Search (BDS)</a:t>
            </a:r>
            <a:endParaRPr lang="en-US" sz="3600" dirty="0" smtClean="0"/>
          </a:p>
        </p:txBody>
      </p:sp>
      <p:sp>
        <p:nvSpPr>
          <p:cNvPr id="21" name="Rectangle 20"/>
          <p:cNvSpPr/>
          <p:nvPr/>
        </p:nvSpPr>
        <p:spPr>
          <a:xfrm>
            <a:off x="2787812" y="2211285"/>
            <a:ext cx="18380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 smtClean="0"/>
              <a:t>{x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3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4</a:t>
            </a:r>
            <a:r>
              <a:rPr lang="en-IN" sz="2400" dirty="0" smtClean="0"/>
              <a:t>}</a:t>
            </a:r>
            <a:endParaRPr lang="en-IN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480663" y="6255834"/>
                <a:ext cx="22615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𝜙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0663" y="6255834"/>
                <a:ext cx="226151" cy="276999"/>
              </a:xfrm>
              <a:prstGeom prst="rect">
                <a:avLst/>
              </a:prstGeom>
              <a:blipFill rotWithShape="0">
                <a:blip r:embed="rId2"/>
                <a:stretch>
                  <a:fillRect l="-35135" r="-29730" b="-3478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2834332" y="5206947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>
                <a:solidFill>
                  <a:srgbClr val="C00000"/>
                </a:solidFill>
              </a:rPr>
              <a:t>x</a:t>
            </a:r>
            <a:r>
              <a:rPr lang="en-IN" sz="2400" baseline="-25000" dirty="0">
                <a:solidFill>
                  <a:srgbClr val="C00000"/>
                </a:solidFill>
              </a:rPr>
              <a:t>2</a:t>
            </a:r>
            <a:r>
              <a:rPr lang="en-IN" sz="2400" dirty="0"/>
              <a:t>}</a:t>
            </a:r>
          </a:p>
        </p:txBody>
      </p:sp>
      <p:sp>
        <p:nvSpPr>
          <p:cNvPr id="6" name="Rectangle 5"/>
          <p:cNvSpPr/>
          <p:nvPr/>
        </p:nvSpPr>
        <p:spPr>
          <a:xfrm>
            <a:off x="4106914" y="5206948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>
                <a:solidFill>
                  <a:srgbClr val="0070C0"/>
                </a:solidFill>
              </a:rPr>
              <a:t>x</a:t>
            </a:r>
            <a:r>
              <a:rPr lang="en-IN" sz="2400" baseline="-25000" dirty="0" smtClean="0">
                <a:solidFill>
                  <a:srgbClr val="0070C0"/>
                </a:solidFill>
              </a:rPr>
              <a:t>3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7" name="Rectangle 6"/>
          <p:cNvSpPr/>
          <p:nvPr/>
        </p:nvSpPr>
        <p:spPr>
          <a:xfrm>
            <a:off x="1551710" y="5206947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8" name="Rectangle 7"/>
          <p:cNvSpPr/>
          <p:nvPr/>
        </p:nvSpPr>
        <p:spPr>
          <a:xfrm>
            <a:off x="5240622" y="5206947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4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cxnSp>
        <p:nvCxnSpPr>
          <p:cNvPr id="5" name="Straight Connector 4"/>
          <p:cNvCxnSpPr>
            <a:stCxn id="3" idx="0"/>
            <a:endCxn id="2" idx="2"/>
          </p:cNvCxnSpPr>
          <p:nvPr/>
        </p:nvCxnSpPr>
        <p:spPr>
          <a:xfrm flipH="1" flipV="1">
            <a:off x="3157498" y="5668612"/>
            <a:ext cx="436241" cy="587222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841004" y="3024391"/>
            <a:ext cx="14023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>
                <a:solidFill>
                  <a:srgbClr val="C00000"/>
                </a:solidFill>
              </a:rPr>
              <a:t>x</a:t>
            </a:r>
            <a:r>
              <a:rPr lang="en-IN" sz="2400" baseline="-25000" dirty="0" smtClean="0">
                <a:solidFill>
                  <a:srgbClr val="C00000"/>
                </a:solidFill>
              </a:rPr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3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4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12" name="Rectangle 11"/>
          <p:cNvSpPr/>
          <p:nvPr/>
        </p:nvSpPr>
        <p:spPr>
          <a:xfrm>
            <a:off x="3123827" y="3024388"/>
            <a:ext cx="14023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>
                <a:solidFill>
                  <a:srgbClr val="C00000"/>
                </a:solidFill>
              </a:rPr>
              <a:t>x</a:t>
            </a:r>
            <a:r>
              <a:rPr lang="en-IN" sz="2400" baseline="-25000" dirty="0" smtClean="0">
                <a:solidFill>
                  <a:srgbClr val="C00000"/>
                </a:solidFill>
              </a:rPr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4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13" name="Rectangle 12"/>
          <p:cNvSpPr/>
          <p:nvPr/>
        </p:nvSpPr>
        <p:spPr>
          <a:xfrm>
            <a:off x="5386524" y="3024389"/>
            <a:ext cx="14023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>
                <a:solidFill>
                  <a:srgbClr val="C00000"/>
                </a:solidFill>
              </a:rPr>
              <a:t>x</a:t>
            </a:r>
            <a:r>
              <a:rPr lang="en-IN" sz="2400" baseline="-25000" dirty="0" smtClean="0">
                <a:solidFill>
                  <a:srgbClr val="C00000"/>
                </a:solidFill>
              </a:rPr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3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3605002" y="2655487"/>
            <a:ext cx="118166" cy="47912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6866381" y="3024388"/>
            <a:ext cx="19023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400" dirty="0" smtClean="0"/>
              <a:t>J(x</a:t>
            </a:r>
            <a:r>
              <a:rPr lang="en-IN" sz="1400" baseline="-25000" dirty="0" smtClean="0"/>
              <a:t>2</a:t>
            </a:r>
            <a:r>
              <a:rPr lang="en-IN" sz="1400" dirty="0" smtClean="0"/>
              <a:t>, x</a:t>
            </a:r>
            <a:r>
              <a:rPr lang="en-IN" sz="1400" baseline="-25000" dirty="0" smtClean="0"/>
              <a:t>1</a:t>
            </a:r>
            <a:r>
              <a:rPr lang="en-IN" sz="1400" dirty="0" smtClean="0"/>
              <a:t>, x</a:t>
            </a:r>
            <a:r>
              <a:rPr lang="en-IN" sz="1400" baseline="-25000" dirty="0" smtClean="0"/>
              <a:t>4</a:t>
            </a:r>
            <a:r>
              <a:rPr lang="en-IN" sz="1400" dirty="0" smtClean="0"/>
              <a:t>) is maximum </a:t>
            </a:r>
          </a:p>
          <a:p>
            <a:r>
              <a:rPr lang="en-IN" sz="1400" dirty="0" smtClean="0"/>
              <a:t>x</a:t>
            </a:r>
            <a:r>
              <a:rPr lang="en-IN" sz="1400" baseline="-25000" dirty="0" smtClean="0"/>
              <a:t>3</a:t>
            </a:r>
            <a:r>
              <a:rPr lang="en-IN" sz="1400" dirty="0" smtClean="0"/>
              <a:t> is removed</a:t>
            </a:r>
            <a:endParaRPr lang="en-IN" sz="1400" dirty="0"/>
          </a:p>
        </p:txBody>
      </p:sp>
      <p:sp>
        <p:nvSpPr>
          <p:cNvPr id="16" name="Rectangle 15"/>
          <p:cNvSpPr/>
          <p:nvPr/>
        </p:nvSpPr>
        <p:spPr>
          <a:xfrm>
            <a:off x="2428498" y="4145563"/>
            <a:ext cx="10243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17" name="Rectangle 16"/>
          <p:cNvSpPr/>
          <p:nvPr/>
        </p:nvSpPr>
        <p:spPr>
          <a:xfrm>
            <a:off x="3925776" y="4158060"/>
            <a:ext cx="10243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4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3197347" y="4678034"/>
            <a:ext cx="1049981" cy="596162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6888683" y="4235003"/>
            <a:ext cx="16317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400" dirty="0" smtClean="0"/>
              <a:t>J(x</a:t>
            </a:r>
            <a:r>
              <a:rPr lang="en-IN" sz="1400" baseline="-25000" dirty="0" smtClean="0"/>
              <a:t>2</a:t>
            </a:r>
            <a:r>
              <a:rPr lang="en-IN" sz="1400" dirty="0" smtClean="0"/>
              <a:t>, x</a:t>
            </a:r>
            <a:r>
              <a:rPr lang="en-IN" sz="1400" baseline="-25000" dirty="0" smtClean="0"/>
              <a:t>4</a:t>
            </a:r>
            <a:r>
              <a:rPr lang="en-IN" sz="1400" dirty="0" smtClean="0"/>
              <a:t>) is maximum</a:t>
            </a:r>
          </a:p>
          <a:p>
            <a:r>
              <a:rPr lang="en-IN" sz="1400" dirty="0" smtClean="0"/>
              <a:t>x</a:t>
            </a:r>
            <a:r>
              <a:rPr lang="en-IN" sz="1400" baseline="-25000" dirty="0" smtClean="0"/>
              <a:t>4</a:t>
            </a:r>
            <a:r>
              <a:rPr lang="en-IN" sz="1400" dirty="0" smtClean="0"/>
              <a:t> is selected </a:t>
            </a:r>
            <a:endParaRPr lang="en-IN" sz="1400" dirty="0"/>
          </a:p>
        </p:txBody>
      </p:sp>
      <p:sp>
        <p:nvSpPr>
          <p:cNvPr id="20" name="Rectangle 19"/>
          <p:cNvSpPr/>
          <p:nvPr/>
        </p:nvSpPr>
        <p:spPr>
          <a:xfrm>
            <a:off x="6916648" y="5283890"/>
            <a:ext cx="14605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400" dirty="0" smtClean="0"/>
              <a:t>J(x</a:t>
            </a:r>
            <a:r>
              <a:rPr lang="en-IN" sz="1400" baseline="-25000" dirty="0" smtClean="0"/>
              <a:t>2</a:t>
            </a:r>
            <a:r>
              <a:rPr lang="en-IN" sz="1400" dirty="0" smtClean="0"/>
              <a:t>) is maximum </a:t>
            </a:r>
          </a:p>
          <a:p>
            <a:r>
              <a:rPr lang="en-IN" sz="1400" dirty="0" smtClean="0"/>
              <a:t>x</a:t>
            </a:r>
            <a:r>
              <a:rPr lang="en-IN" sz="1400" baseline="-25000" dirty="0" smtClean="0"/>
              <a:t>2</a:t>
            </a:r>
            <a:r>
              <a:rPr lang="en-IN" sz="1400" dirty="0" smtClean="0"/>
              <a:t> is selected</a:t>
            </a:r>
            <a:endParaRPr lang="en-IN" sz="1400" dirty="0"/>
          </a:p>
        </p:txBody>
      </p:sp>
      <p:grpSp>
        <p:nvGrpSpPr>
          <p:cNvPr id="23" name="Group 22"/>
          <p:cNvGrpSpPr/>
          <p:nvPr/>
        </p:nvGrpSpPr>
        <p:grpSpPr>
          <a:xfrm>
            <a:off x="119073" y="2104232"/>
            <a:ext cx="526106" cy="4290101"/>
            <a:chOff x="119073" y="2104232"/>
            <a:chExt cx="526106" cy="4290101"/>
          </a:xfrm>
        </p:grpSpPr>
        <p:cxnSp>
          <p:nvCxnSpPr>
            <p:cNvPr id="24" name="Straight Arrow Connector 23"/>
            <p:cNvCxnSpPr/>
            <p:nvPr/>
          </p:nvCxnSpPr>
          <p:spPr>
            <a:xfrm>
              <a:off x="371707" y="2527610"/>
              <a:ext cx="0" cy="141992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 rot="10800000">
              <a:off x="364273" y="4496986"/>
              <a:ext cx="0" cy="141992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119073" y="6025001"/>
              <a:ext cx="5052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dirty="0" smtClean="0"/>
                <a:t>SFS</a:t>
              </a:r>
              <a:endParaRPr lang="en-IN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19073" y="2104232"/>
              <a:ext cx="5261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dirty="0" smtClean="0"/>
                <a:t>SBS</a:t>
              </a:r>
              <a:endParaRPr lang="en-IN" dirty="0"/>
            </a:p>
          </p:txBody>
        </p:sp>
      </p:grpSp>
    </p:spTree>
    <p:extLst>
      <p:ext uri="{BB962C8B-B14F-4D97-AF65-F5344CB8AC3E}">
        <p14:creationId xmlns:p14="http://schemas.microsoft.com/office/powerpoint/2010/main" val="3539582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6" grpId="0"/>
      <p:bldP spid="17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824937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altLang="en-US" sz="3600" b="1" dirty="0"/>
              <a:t>Bidirectional Search (BDS)</a:t>
            </a:r>
            <a:endParaRPr lang="en-US" sz="3600" dirty="0" smtClean="0"/>
          </a:p>
        </p:txBody>
      </p:sp>
      <p:sp>
        <p:nvSpPr>
          <p:cNvPr id="21" name="Rectangle 20"/>
          <p:cNvSpPr/>
          <p:nvPr/>
        </p:nvSpPr>
        <p:spPr>
          <a:xfrm>
            <a:off x="2787812" y="2211285"/>
            <a:ext cx="18380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 smtClean="0"/>
              <a:t>{x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3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4</a:t>
            </a:r>
            <a:r>
              <a:rPr lang="en-IN" sz="2400" dirty="0" smtClean="0"/>
              <a:t>}</a:t>
            </a:r>
            <a:endParaRPr lang="en-IN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480663" y="6255834"/>
                <a:ext cx="22615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𝜙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0663" y="6255834"/>
                <a:ext cx="226151" cy="276999"/>
              </a:xfrm>
              <a:prstGeom prst="rect">
                <a:avLst/>
              </a:prstGeom>
              <a:blipFill rotWithShape="0">
                <a:blip r:embed="rId2"/>
                <a:stretch>
                  <a:fillRect l="-35135" r="-29730" b="-3478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2834332" y="5206947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>
                <a:solidFill>
                  <a:srgbClr val="C00000"/>
                </a:solidFill>
              </a:rPr>
              <a:t>x</a:t>
            </a:r>
            <a:r>
              <a:rPr lang="en-IN" sz="2400" baseline="-25000" dirty="0">
                <a:solidFill>
                  <a:srgbClr val="C00000"/>
                </a:solidFill>
              </a:rPr>
              <a:t>2</a:t>
            </a:r>
            <a:r>
              <a:rPr lang="en-IN" sz="2400" dirty="0"/>
              <a:t>}</a:t>
            </a:r>
          </a:p>
        </p:txBody>
      </p:sp>
      <p:sp>
        <p:nvSpPr>
          <p:cNvPr id="6" name="Rectangle 5"/>
          <p:cNvSpPr/>
          <p:nvPr/>
        </p:nvSpPr>
        <p:spPr>
          <a:xfrm>
            <a:off x="4106914" y="5206948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>
                <a:solidFill>
                  <a:srgbClr val="0070C0"/>
                </a:solidFill>
              </a:rPr>
              <a:t>x</a:t>
            </a:r>
            <a:r>
              <a:rPr lang="en-IN" sz="2400" baseline="-25000" dirty="0" smtClean="0">
                <a:solidFill>
                  <a:srgbClr val="0070C0"/>
                </a:solidFill>
              </a:rPr>
              <a:t>3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7" name="Rectangle 6"/>
          <p:cNvSpPr/>
          <p:nvPr/>
        </p:nvSpPr>
        <p:spPr>
          <a:xfrm>
            <a:off x="1551710" y="5206947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8" name="Rectangle 7"/>
          <p:cNvSpPr/>
          <p:nvPr/>
        </p:nvSpPr>
        <p:spPr>
          <a:xfrm>
            <a:off x="5240622" y="5206947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4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cxnSp>
        <p:nvCxnSpPr>
          <p:cNvPr id="5" name="Straight Connector 4"/>
          <p:cNvCxnSpPr>
            <a:stCxn id="3" idx="0"/>
            <a:endCxn id="2" idx="2"/>
          </p:cNvCxnSpPr>
          <p:nvPr/>
        </p:nvCxnSpPr>
        <p:spPr>
          <a:xfrm flipH="1" flipV="1">
            <a:off x="3157498" y="5668612"/>
            <a:ext cx="436241" cy="587222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841004" y="3024391"/>
            <a:ext cx="14023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>
                <a:solidFill>
                  <a:srgbClr val="C00000"/>
                </a:solidFill>
              </a:rPr>
              <a:t>x</a:t>
            </a:r>
            <a:r>
              <a:rPr lang="en-IN" sz="2400" baseline="-25000" dirty="0" smtClean="0">
                <a:solidFill>
                  <a:srgbClr val="C00000"/>
                </a:solidFill>
              </a:rPr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3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4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12" name="Rectangle 11"/>
          <p:cNvSpPr/>
          <p:nvPr/>
        </p:nvSpPr>
        <p:spPr>
          <a:xfrm>
            <a:off x="3123827" y="3024388"/>
            <a:ext cx="14023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>
                <a:solidFill>
                  <a:srgbClr val="C00000"/>
                </a:solidFill>
              </a:rPr>
              <a:t>x</a:t>
            </a:r>
            <a:r>
              <a:rPr lang="en-IN" sz="2400" baseline="-25000" dirty="0" smtClean="0">
                <a:solidFill>
                  <a:srgbClr val="C00000"/>
                </a:solidFill>
              </a:rPr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4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13" name="Rectangle 12"/>
          <p:cNvSpPr/>
          <p:nvPr/>
        </p:nvSpPr>
        <p:spPr>
          <a:xfrm>
            <a:off x="5386524" y="3024389"/>
            <a:ext cx="14023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>
                <a:solidFill>
                  <a:srgbClr val="C00000"/>
                </a:solidFill>
              </a:rPr>
              <a:t>x</a:t>
            </a:r>
            <a:r>
              <a:rPr lang="en-IN" sz="2400" baseline="-25000" dirty="0" smtClean="0">
                <a:solidFill>
                  <a:srgbClr val="C00000"/>
                </a:solidFill>
              </a:rPr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3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3605002" y="2655487"/>
            <a:ext cx="118166" cy="47912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6866381" y="3024388"/>
            <a:ext cx="19023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400" dirty="0" smtClean="0"/>
              <a:t>J(x</a:t>
            </a:r>
            <a:r>
              <a:rPr lang="en-IN" sz="1400" baseline="-25000" dirty="0" smtClean="0"/>
              <a:t>2</a:t>
            </a:r>
            <a:r>
              <a:rPr lang="en-IN" sz="1400" dirty="0" smtClean="0"/>
              <a:t>, x</a:t>
            </a:r>
            <a:r>
              <a:rPr lang="en-IN" sz="1400" baseline="-25000" dirty="0" smtClean="0"/>
              <a:t>1</a:t>
            </a:r>
            <a:r>
              <a:rPr lang="en-IN" sz="1400" dirty="0" smtClean="0"/>
              <a:t>, x</a:t>
            </a:r>
            <a:r>
              <a:rPr lang="en-IN" sz="1400" baseline="-25000" dirty="0" smtClean="0"/>
              <a:t>4</a:t>
            </a:r>
            <a:r>
              <a:rPr lang="en-IN" sz="1400" dirty="0" smtClean="0"/>
              <a:t>) is maximum </a:t>
            </a:r>
          </a:p>
          <a:p>
            <a:r>
              <a:rPr lang="en-IN" sz="1400" dirty="0" smtClean="0"/>
              <a:t>x</a:t>
            </a:r>
            <a:r>
              <a:rPr lang="en-IN" sz="1400" baseline="-25000" dirty="0" smtClean="0"/>
              <a:t>3</a:t>
            </a:r>
            <a:r>
              <a:rPr lang="en-IN" sz="1400" dirty="0" smtClean="0"/>
              <a:t> is removed</a:t>
            </a:r>
            <a:endParaRPr lang="en-IN" sz="1400" dirty="0"/>
          </a:p>
        </p:txBody>
      </p:sp>
      <p:sp>
        <p:nvSpPr>
          <p:cNvPr id="16" name="Rectangle 15"/>
          <p:cNvSpPr/>
          <p:nvPr/>
        </p:nvSpPr>
        <p:spPr>
          <a:xfrm>
            <a:off x="2428498" y="4145563"/>
            <a:ext cx="10243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17" name="Rectangle 16"/>
          <p:cNvSpPr/>
          <p:nvPr/>
        </p:nvSpPr>
        <p:spPr>
          <a:xfrm>
            <a:off x="3925776" y="4158060"/>
            <a:ext cx="10243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2</a:t>
            </a:r>
            <a:r>
              <a:rPr lang="en-IN" sz="2400" dirty="0" smtClean="0"/>
              <a:t>, </a:t>
            </a:r>
            <a:r>
              <a:rPr lang="en-IN" sz="2400" dirty="0" smtClean="0">
                <a:solidFill>
                  <a:srgbClr val="C00000"/>
                </a:solidFill>
              </a:rPr>
              <a:t>x</a:t>
            </a:r>
            <a:r>
              <a:rPr lang="en-IN" sz="2400" baseline="-25000" dirty="0" smtClean="0">
                <a:solidFill>
                  <a:srgbClr val="C00000"/>
                </a:solidFill>
              </a:rPr>
              <a:t>4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3197347" y="4678034"/>
            <a:ext cx="1049981" cy="596162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6888683" y="4235003"/>
            <a:ext cx="16317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400" dirty="0" smtClean="0"/>
              <a:t>J(x</a:t>
            </a:r>
            <a:r>
              <a:rPr lang="en-IN" sz="1400" baseline="-25000" dirty="0" smtClean="0"/>
              <a:t>2</a:t>
            </a:r>
            <a:r>
              <a:rPr lang="en-IN" sz="1400" dirty="0" smtClean="0"/>
              <a:t>, x</a:t>
            </a:r>
            <a:r>
              <a:rPr lang="en-IN" sz="1400" baseline="-25000" dirty="0" smtClean="0"/>
              <a:t>4</a:t>
            </a:r>
            <a:r>
              <a:rPr lang="en-IN" sz="1400" dirty="0" smtClean="0"/>
              <a:t>) is maximum</a:t>
            </a:r>
          </a:p>
          <a:p>
            <a:r>
              <a:rPr lang="en-IN" sz="1400" dirty="0" smtClean="0"/>
              <a:t>x</a:t>
            </a:r>
            <a:r>
              <a:rPr lang="en-IN" sz="1400" baseline="-25000" dirty="0" smtClean="0"/>
              <a:t>4</a:t>
            </a:r>
            <a:r>
              <a:rPr lang="en-IN" sz="1400" dirty="0" smtClean="0"/>
              <a:t> is selected </a:t>
            </a:r>
            <a:endParaRPr lang="en-IN" sz="1400" dirty="0"/>
          </a:p>
        </p:txBody>
      </p:sp>
      <p:sp>
        <p:nvSpPr>
          <p:cNvPr id="20" name="Rectangle 19"/>
          <p:cNvSpPr/>
          <p:nvPr/>
        </p:nvSpPr>
        <p:spPr>
          <a:xfrm>
            <a:off x="6916648" y="5283890"/>
            <a:ext cx="14605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400" dirty="0" smtClean="0"/>
              <a:t>J(x</a:t>
            </a:r>
            <a:r>
              <a:rPr lang="en-IN" sz="1400" baseline="-25000" dirty="0" smtClean="0"/>
              <a:t>2</a:t>
            </a:r>
            <a:r>
              <a:rPr lang="en-IN" sz="1400" dirty="0" smtClean="0"/>
              <a:t>) is maximum </a:t>
            </a:r>
          </a:p>
          <a:p>
            <a:r>
              <a:rPr lang="en-IN" sz="1400" dirty="0" smtClean="0"/>
              <a:t>x</a:t>
            </a:r>
            <a:r>
              <a:rPr lang="en-IN" sz="1400" baseline="-25000" dirty="0" smtClean="0"/>
              <a:t>2</a:t>
            </a:r>
            <a:r>
              <a:rPr lang="en-IN" sz="1400" dirty="0" smtClean="0"/>
              <a:t> is selected</a:t>
            </a:r>
            <a:endParaRPr lang="en-IN" sz="1400" dirty="0"/>
          </a:p>
        </p:txBody>
      </p:sp>
      <p:grpSp>
        <p:nvGrpSpPr>
          <p:cNvPr id="25" name="Group 24"/>
          <p:cNvGrpSpPr/>
          <p:nvPr/>
        </p:nvGrpSpPr>
        <p:grpSpPr>
          <a:xfrm>
            <a:off x="119073" y="2104232"/>
            <a:ext cx="526106" cy="4290101"/>
            <a:chOff x="119073" y="2104232"/>
            <a:chExt cx="526106" cy="4290101"/>
          </a:xfrm>
        </p:grpSpPr>
        <p:cxnSp>
          <p:nvCxnSpPr>
            <p:cNvPr id="22" name="Straight Arrow Connector 21"/>
            <p:cNvCxnSpPr/>
            <p:nvPr/>
          </p:nvCxnSpPr>
          <p:spPr>
            <a:xfrm>
              <a:off x="371707" y="2527610"/>
              <a:ext cx="0" cy="141992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rot="10800000">
              <a:off x="364273" y="4496986"/>
              <a:ext cx="0" cy="141992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19073" y="6025001"/>
              <a:ext cx="5052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dirty="0" smtClean="0"/>
                <a:t>SFS</a:t>
              </a:r>
              <a:endParaRPr lang="en-IN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19073" y="2104232"/>
              <a:ext cx="5261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dirty="0" smtClean="0"/>
                <a:t>SBS</a:t>
              </a:r>
              <a:endParaRPr lang="en-IN" dirty="0"/>
            </a:p>
          </p:txBody>
        </p:sp>
      </p:grpSp>
    </p:spTree>
    <p:extLst>
      <p:ext uri="{BB962C8B-B14F-4D97-AF65-F5344CB8AC3E}">
        <p14:creationId xmlns:p14="http://schemas.microsoft.com/office/powerpoint/2010/main" val="306924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6" grpId="0"/>
      <p:bldP spid="17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824937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altLang="en-US" sz="3600" b="1" dirty="0"/>
              <a:t>Bidirectional Search (BDS)</a:t>
            </a:r>
            <a:endParaRPr lang="en-US" sz="3600" dirty="0" smtClean="0"/>
          </a:p>
        </p:txBody>
      </p:sp>
      <p:sp>
        <p:nvSpPr>
          <p:cNvPr id="21" name="Rectangle 20"/>
          <p:cNvSpPr/>
          <p:nvPr/>
        </p:nvSpPr>
        <p:spPr>
          <a:xfrm>
            <a:off x="2787812" y="2211285"/>
            <a:ext cx="18380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 smtClean="0"/>
              <a:t>{x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3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4</a:t>
            </a:r>
            <a:r>
              <a:rPr lang="en-IN" sz="2400" dirty="0" smtClean="0"/>
              <a:t>}</a:t>
            </a:r>
            <a:endParaRPr lang="en-IN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480663" y="6255834"/>
                <a:ext cx="22615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𝜙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0663" y="6255834"/>
                <a:ext cx="226151" cy="276999"/>
              </a:xfrm>
              <a:prstGeom prst="rect">
                <a:avLst/>
              </a:prstGeom>
              <a:blipFill rotWithShape="0">
                <a:blip r:embed="rId2"/>
                <a:stretch>
                  <a:fillRect l="-35135" r="-29730" b="-3478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2834332" y="5206947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>
                <a:solidFill>
                  <a:srgbClr val="C00000"/>
                </a:solidFill>
              </a:rPr>
              <a:t>x</a:t>
            </a:r>
            <a:r>
              <a:rPr lang="en-IN" sz="2400" baseline="-25000" dirty="0">
                <a:solidFill>
                  <a:srgbClr val="C00000"/>
                </a:solidFill>
              </a:rPr>
              <a:t>2</a:t>
            </a:r>
            <a:r>
              <a:rPr lang="en-IN" sz="2400" dirty="0"/>
              <a:t>}</a:t>
            </a:r>
          </a:p>
        </p:txBody>
      </p:sp>
      <p:sp>
        <p:nvSpPr>
          <p:cNvPr id="6" name="Rectangle 5"/>
          <p:cNvSpPr/>
          <p:nvPr/>
        </p:nvSpPr>
        <p:spPr>
          <a:xfrm>
            <a:off x="4106914" y="5206948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>
                <a:solidFill>
                  <a:srgbClr val="0070C0"/>
                </a:solidFill>
              </a:rPr>
              <a:t>x</a:t>
            </a:r>
            <a:r>
              <a:rPr lang="en-IN" sz="2400" baseline="-25000" dirty="0" smtClean="0">
                <a:solidFill>
                  <a:srgbClr val="0070C0"/>
                </a:solidFill>
              </a:rPr>
              <a:t>3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7" name="Rectangle 6"/>
          <p:cNvSpPr/>
          <p:nvPr/>
        </p:nvSpPr>
        <p:spPr>
          <a:xfrm>
            <a:off x="1551710" y="5206947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8" name="Rectangle 7"/>
          <p:cNvSpPr/>
          <p:nvPr/>
        </p:nvSpPr>
        <p:spPr>
          <a:xfrm>
            <a:off x="5240622" y="5206947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4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cxnSp>
        <p:nvCxnSpPr>
          <p:cNvPr id="5" name="Straight Connector 4"/>
          <p:cNvCxnSpPr>
            <a:stCxn id="3" idx="0"/>
            <a:endCxn id="2" idx="2"/>
          </p:cNvCxnSpPr>
          <p:nvPr/>
        </p:nvCxnSpPr>
        <p:spPr>
          <a:xfrm flipH="1" flipV="1">
            <a:off x="3157498" y="5668612"/>
            <a:ext cx="436241" cy="587222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841004" y="3024391"/>
            <a:ext cx="14023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>
                <a:solidFill>
                  <a:srgbClr val="C00000"/>
                </a:solidFill>
              </a:rPr>
              <a:t>x</a:t>
            </a:r>
            <a:r>
              <a:rPr lang="en-IN" sz="2400" baseline="-25000" dirty="0" smtClean="0">
                <a:solidFill>
                  <a:srgbClr val="C00000"/>
                </a:solidFill>
              </a:rPr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3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4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12" name="Rectangle 11"/>
          <p:cNvSpPr/>
          <p:nvPr/>
        </p:nvSpPr>
        <p:spPr>
          <a:xfrm>
            <a:off x="3123827" y="3024388"/>
            <a:ext cx="14023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>
                <a:solidFill>
                  <a:srgbClr val="C00000"/>
                </a:solidFill>
              </a:rPr>
              <a:t>x</a:t>
            </a:r>
            <a:r>
              <a:rPr lang="en-IN" sz="2400" baseline="-25000" dirty="0" smtClean="0">
                <a:solidFill>
                  <a:srgbClr val="C00000"/>
                </a:solidFill>
              </a:rPr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4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13" name="Rectangle 12"/>
          <p:cNvSpPr/>
          <p:nvPr/>
        </p:nvSpPr>
        <p:spPr>
          <a:xfrm>
            <a:off x="5386524" y="3024389"/>
            <a:ext cx="14023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>
                <a:solidFill>
                  <a:srgbClr val="C00000"/>
                </a:solidFill>
              </a:rPr>
              <a:t>x</a:t>
            </a:r>
            <a:r>
              <a:rPr lang="en-IN" sz="2400" baseline="-25000" dirty="0" smtClean="0">
                <a:solidFill>
                  <a:srgbClr val="C00000"/>
                </a:solidFill>
              </a:rPr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3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3605002" y="2655487"/>
            <a:ext cx="118166" cy="47912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6866381" y="3024388"/>
            <a:ext cx="19023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400" dirty="0" smtClean="0"/>
              <a:t>J(x</a:t>
            </a:r>
            <a:r>
              <a:rPr lang="en-IN" sz="1400" baseline="-25000" dirty="0" smtClean="0"/>
              <a:t>2</a:t>
            </a:r>
            <a:r>
              <a:rPr lang="en-IN" sz="1400" dirty="0" smtClean="0"/>
              <a:t>, x</a:t>
            </a:r>
            <a:r>
              <a:rPr lang="en-IN" sz="1400" baseline="-25000" dirty="0" smtClean="0"/>
              <a:t>1</a:t>
            </a:r>
            <a:r>
              <a:rPr lang="en-IN" sz="1400" dirty="0" smtClean="0"/>
              <a:t>, x</a:t>
            </a:r>
            <a:r>
              <a:rPr lang="en-IN" sz="1400" baseline="-25000" dirty="0" smtClean="0"/>
              <a:t>4</a:t>
            </a:r>
            <a:r>
              <a:rPr lang="en-IN" sz="1400" dirty="0" smtClean="0"/>
              <a:t>) is maximum </a:t>
            </a:r>
          </a:p>
          <a:p>
            <a:r>
              <a:rPr lang="en-IN" sz="1400" dirty="0" smtClean="0"/>
              <a:t>x</a:t>
            </a:r>
            <a:r>
              <a:rPr lang="en-IN" sz="1400" baseline="-25000" dirty="0" smtClean="0"/>
              <a:t>3</a:t>
            </a:r>
            <a:r>
              <a:rPr lang="en-IN" sz="1400" dirty="0" smtClean="0"/>
              <a:t> is removed</a:t>
            </a:r>
            <a:endParaRPr lang="en-IN" sz="1400" dirty="0"/>
          </a:p>
        </p:txBody>
      </p:sp>
      <p:sp>
        <p:nvSpPr>
          <p:cNvPr id="16" name="Rectangle 15"/>
          <p:cNvSpPr/>
          <p:nvPr/>
        </p:nvSpPr>
        <p:spPr>
          <a:xfrm>
            <a:off x="2428498" y="4145563"/>
            <a:ext cx="10243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17" name="Rectangle 16"/>
          <p:cNvSpPr/>
          <p:nvPr/>
        </p:nvSpPr>
        <p:spPr>
          <a:xfrm>
            <a:off x="3925776" y="4158060"/>
            <a:ext cx="10243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2</a:t>
            </a:r>
            <a:r>
              <a:rPr lang="en-IN" sz="2400" dirty="0" smtClean="0"/>
              <a:t>, </a:t>
            </a:r>
            <a:r>
              <a:rPr lang="en-IN" sz="2400" dirty="0" smtClean="0">
                <a:solidFill>
                  <a:srgbClr val="C00000"/>
                </a:solidFill>
              </a:rPr>
              <a:t>x</a:t>
            </a:r>
            <a:r>
              <a:rPr lang="en-IN" sz="2400" baseline="-25000" dirty="0" smtClean="0">
                <a:solidFill>
                  <a:srgbClr val="C00000"/>
                </a:solidFill>
              </a:rPr>
              <a:t>4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3197347" y="4678034"/>
            <a:ext cx="1049981" cy="596162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6888683" y="4235003"/>
            <a:ext cx="16317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400" dirty="0" smtClean="0"/>
              <a:t>J(x</a:t>
            </a:r>
            <a:r>
              <a:rPr lang="en-IN" sz="1400" baseline="-25000" dirty="0" smtClean="0"/>
              <a:t>2</a:t>
            </a:r>
            <a:r>
              <a:rPr lang="en-IN" sz="1400" dirty="0" smtClean="0"/>
              <a:t>, x</a:t>
            </a:r>
            <a:r>
              <a:rPr lang="en-IN" sz="1400" baseline="-25000" dirty="0" smtClean="0"/>
              <a:t>4</a:t>
            </a:r>
            <a:r>
              <a:rPr lang="en-IN" sz="1400" dirty="0" smtClean="0"/>
              <a:t>) is maximum</a:t>
            </a:r>
          </a:p>
          <a:p>
            <a:r>
              <a:rPr lang="en-IN" sz="1400" dirty="0" smtClean="0"/>
              <a:t>x</a:t>
            </a:r>
            <a:r>
              <a:rPr lang="en-IN" sz="1400" baseline="-25000" dirty="0" smtClean="0"/>
              <a:t>4</a:t>
            </a:r>
            <a:r>
              <a:rPr lang="en-IN" sz="1400" dirty="0" smtClean="0"/>
              <a:t> is selected </a:t>
            </a:r>
            <a:endParaRPr lang="en-IN" sz="1400" dirty="0"/>
          </a:p>
        </p:txBody>
      </p:sp>
      <p:sp>
        <p:nvSpPr>
          <p:cNvPr id="20" name="Rectangle 19"/>
          <p:cNvSpPr/>
          <p:nvPr/>
        </p:nvSpPr>
        <p:spPr>
          <a:xfrm>
            <a:off x="6916648" y="5283890"/>
            <a:ext cx="14605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400" dirty="0" smtClean="0"/>
              <a:t>J(x</a:t>
            </a:r>
            <a:r>
              <a:rPr lang="en-IN" sz="1400" baseline="-25000" dirty="0" smtClean="0"/>
              <a:t>2</a:t>
            </a:r>
            <a:r>
              <a:rPr lang="en-IN" sz="1400" dirty="0" smtClean="0"/>
              <a:t>) is maximum </a:t>
            </a:r>
          </a:p>
          <a:p>
            <a:r>
              <a:rPr lang="en-IN" sz="1400" dirty="0" smtClean="0"/>
              <a:t>x</a:t>
            </a:r>
            <a:r>
              <a:rPr lang="en-IN" sz="1400" baseline="-25000" dirty="0" smtClean="0"/>
              <a:t>2</a:t>
            </a:r>
            <a:r>
              <a:rPr lang="en-IN" sz="1400" dirty="0" smtClean="0"/>
              <a:t> is selected</a:t>
            </a:r>
            <a:endParaRPr lang="en-IN" sz="1400" dirty="0"/>
          </a:p>
        </p:txBody>
      </p:sp>
      <p:cxnSp>
        <p:nvCxnSpPr>
          <p:cNvPr id="10" name="Straight Connector 9"/>
          <p:cNvCxnSpPr>
            <a:stCxn id="12" idx="2"/>
          </p:cNvCxnSpPr>
          <p:nvPr/>
        </p:nvCxnSpPr>
        <p:spPr>
          <a:xfrm>
            <a:off x="3824981" y="3486053"/>
            <a:ext cx="523995" cy="74895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grpSp>
        <p:nvGrpSpPr>
          <p:cNvPr id="22" name="Group 21"/>
          <p:cNvGrpSpPr/>
          <p:nvPr/>
        </p:nvGrpSpPr>
        <p:grpSpPr>
          <a:xfrm>
            <a:off x="119073" y="2104232"/>
            <a:ext cx="526106" cy="4290101"/>
            <a:chOff x="119073" y="2104232"/>
            <a:chExt cx="526106" cy="4290101"/>
          </a:xfrm>
        </p:grpSpPr>
        <p:cxnSp>
          <p:nvCxnSpPr>
            <p:cNvPr id="23" name="Straight Arrow Connector 22"/>
            <p:cNvCxnSpPr/>
            <p:nvPr/>
          </p:nvCxnSpPr>
          <p:spPr>
            <a:xfrm>
              <a:off x="371707" y="2527610"/>
              <a:ext cx="0" cy="141992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rot="10800000">
              <a:off x="364273" y="4496986"/>
              <a:ext cx="0" cy="141992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119073" y="6025001"/>
              <a:ext cx="5052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dirty="0" smtClean="0"/>
                <a:t>SFS</a:t>
              </a:r>
              <a:endParaRPr lang="en-IN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19073" y="2104232"/>
              <a:ext cx="5261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dirty="0" smtClean="0"/>
                <a:t>SBS</a:t>
              </a:r>
              <a:endParaRPr lang="en-IN" dirty="0"/>
            </a:p>
          </p:txBody>
        </p:sp>
      </p:grpSp>
    </p:spTree>
    <p:extLst>
      <p:ext uri="{BB962C8B-B14F-4D97-AF65-F5344CB8AC3E}">
        <p14:creationId xmlns:p14="http://schemas.microsoft.com/office/powerpoint/2010/main" val="4230453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6" grpId="0"/>
      <p:bldP spid="17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824937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altLang="en-US" sz="3600" b="1" dirty="0"/>
              <a:t>Bidirectional Search (BDS)</a:t>
            </a:r>
            <a:endParaRPr lang="en-US" sz="3600" dirty="0" smtClean="0"/>
          </a:p>
        </p:txBody>
      </p:sp>
      <p:sp>
        <p:nvSpPr>
          <p:cNvPr id="21" name="Rectangle 20"/>
          <p:cNvSpPr/>
          <p:nvPr/>
        </p:nvSpPr>
        <p:spPr>
          <a:xfrm>
            <a:off x="2787812" y="2211285"/>
            <a:ext cx="18380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 smtClean="0"/>
              <a:t>{x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3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4</a:t>
            </a:r>
            <a:r>
              <a:rPr lang="en-IN" sz="2400" dirty="0" smtClean="0"/>
              <a:t>}</a:t>
            </a:r>
            <a:endParaRPr lang="en-IN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480663" y="6255834"/>
                <a:ext cx="22615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𝜙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0663" y="6255834"/>
                <a:ext cx="226151" cy="276999"/>
              </a:xfrm>
              <a:prstGeom prst="rect">
                <a:avLst/>
              </a:prstGeom>
              <a:blipFill rotWithShape="0">
                <a:blip r:embed="rId2"/>
                <a:stretch>
                  <a:fillRect l="-35135" r="-29730" b="-3478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2834332" y="5206947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>
                <a:solidFill>
                  <a:srgbClr val="C00000"/>
                </a:solidFill>
              </a:rPr>
              <a:t>x</a:t>
            </a:r>
            <a:r>
              <a:rPr lang="en-IN" sz="2400" baseline="-25000" dirty="0">
                <a:solidFill>
                  <a:srgbClr val="C00000"/>
                </a:solidFill>
              </a:rPr>
              <a:t>2</a:t>
            </a:r>
            <a:r>
              <a:rPr lang="en-IN" sz="2400" dirty="0"/>
              <a:t>}</a:t>
            </a:r>
          </a:p>
        </p:txBody>
      </p:sp>
      <p:sp>
        <p:nvSpPr>
          <p:cNvPr id="6" name="Rectangle 5"/>
          <p:cNvSpPr/>
          <p:nvPr/>
        </p:nvSpPr>
        <p:spPr>
          <a:xfrm>
            <a:off x="4106914" y="5206948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>
                <a:solidFill>
                  <a:srgbClr val="0070C0"/>
                </a:solidFill>
              </a:rPr>
              <a:t>x</a:t>
            </a:r>
            <a:r>
              <a:rPr lang="en-IN" sz="2400" baseline="-25000" dirty="0" smtClean="0">
                <a:solidFill>
                  <a:srgbClr val="0070C0"/>
                </a:solidFill>
              </a:rPr>
              <a:t>3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7" name="Rectangle 6"/>
          <p:cNvSpPr/>
          <p:nvPr/>
        </p:nvSpPr>
        <p:spPr>
          <a:xfrm>
            <a:off x="1551710" y="5206947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8" name="Rectangle 7"/>
          <p:cNvSpPr/>
          <p:nvPr/>
        </p:nvSpPr>
        <p:spPr>
          <a:xfrm>
            <a:off x="5240622" y="5206947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4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cxnSp>
        <p:nvCxnSpPr>
          <p:cNvPr id="5" name="Straight Connector 4"/>
          <p:cNvCxnSpPr>
            <a:stCxn id="3" idx="0"/>
            <a:endCxn id="2" idx="2"/>
          </p:cNvCxnSpPr>
          <p:nvPr/>
        </p:nvCxnSpPr>
        <p:spPr>
          <a:xfrm flipH="1" flipV="1">
            <a:off x="3157498" y="5668612"/>
            <a:ext cx="436241" cy="587222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841004" y="3024391"/>
            <a:ext cx="14023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>
                <a:solidFill>
                  <a:srgbClr val="C00000"/>
                </a:solidFill>
              </a:rPr>
              <a:t>x</a:t>
            </a:r>
            <a:r>
              <a:rPr lang="en-IN" sz="2400" baseline="-25000" dirty="0" smtClean="0">
                <a:solidFill>
                  <a:srgbClr val="C00000"/>
                </a:solidFill>
              </a:rPr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3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4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12" name="Rectangle 11"/>
          <p:cNvSpPr/>
          <p:nvPr/>
        </p:nvSpPr>
        <p:spPr>
          <a:xfrm>
            <a:off x="3123827" y="3024388"/>
            <a:ext cx="14023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>
                <a:solidFill>
                  <a:srgbClr val="C00000"/>
                </a:solidFill>
              </a:rPr>
              <a:t>x</a:t>
            </a:r>
            <a:r>
              <a:rPr lang="en-IN" sz="2400" baseline="-25000" dirty="0" smtClean="0">
                <a:solidFill>
                  <a:srgbClr val="C00000"/>
                </a:solidFill>
              </a:rPr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4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13" name="Rectangle 12"/>
          <p:cNvSpPr/>
          <p:nvPr/>
        </p:nvSpPr>
        <p:spPr>
          <a:xfrm>
            <a:off x="5386524" y="3024389"/>
            <a:ext cx="14023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>
                <a:solidFill>
                  <a:srgbClr val="C00000"/>
                </a:solidFill>
              </a:rPr>
              <a:t>x</a:t>
            </a:r>
            <a:r>
              <a:rPr lang="en-IN" sz="2400" baseline="-25000" dirty="0" smtClean="0">
                <a:solidFill>
                  <a:srgbClr val="C00000"/>
                </a:solidFill>
              </a:rPr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3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3605002" y="2655487"/>
            <a:ext cx="118166" cy="47912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6866381" y="3024388"/>
            <a:ext cx="19023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400" dirty="0" smtClean="0"/>
              <a:t>J(x</a:t>
            </a:r>
            <a:r>
              <a:rPr lang="en-IN" sz="1400" baseline="-25000" dirty="0" smtClean="0"/>
              <a:t>2</a:t>
            </a:r>
            <a:r>
              <a:rPr lang="en-IN" sz="1400" dirty="0" smtClean="0"/>
              <a:t>, x</a:t>
            </a:r>
            <a:r>
              <a:rPr lang="en-IN" sz="1400" baseline="-25000" dirty="0" smtClean="0"/>
              <a:t>1</a:t>
            </a:r>
            <a:r>
              <a:rPr lang="en-IN" sz="1400" dirty="0" smtClean="0"/>
              <a:t>, x</a:t>
            </a:r>
            <a:r>
              <a:rPr lang="en-IN" sz="1400" baseline="-25000" dirty="0" smtClean="0"/>
              <a:t>4</a:t>
            </a:r>
            <a:r>
              <a:rPr lang="en-IN" sz="1400" dirty="0" smtClean="0"/>
              <a:t>) is maximum </a:t>
            </a:r>
          </a:p>
          <a:p>
            <a:r>
              <a:rPr lang="en-IN" sz="1400" dirty="0" smtClean="0"/>
              <a:t>x</a:t>
            </a:r>
            <a:r>
              <a:rPr lang="en-IN" sz="1400" baseline="-25000" dirty="0" smtClean="0"/>
              <a:t>3</a:t>
            </a:r>
            <a:r>
              <a:rPr lang="en-IN" sz="1400" dirty="0" smtClean="0"/>
              <a:t> is removed</a:t>
            </a:r>
            <a:endParaRPr lang="en-IN" sz="1400" dirty="0"/>
          </a:p>
        </p:txBody>
      </p:sp>
      <p:sp>
        <p:nvSpPr>
          <p:cNvPr id="16" name="Rectangle 15"/>
          <p:cNvSpPr/>
          <p:nvPr/>
        </p:nvSpPr>
        <p:spPr>
          <a:xfrm>
            <a:off x="2428498" y="4145563"/>
            <a:ext cx="10243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/>
              <a:t>x</a:t>
            </a:r>
            <a:r>
              <a:rPr lang="en-IN" sz="2400" baseline="-25000" dirty="0" smtClean="0"/>
              <a:t>2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sp>
        <p:nvSpPr>
          <p:cNvPr id="17" name="Rectangle 16"/>
          <p:cNvSpPr/>
          <p:nvPr/>
        </p:nvSpPr>
        <p:spPr>
          <a:xfrm>
            <a:off x="3925776" y="4158060"/>
            <a:ext cx="10243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/>
              <a:t>{</a:t>
            </a:r>
            <a:r>
              <a:rPr lang="en-IN" sz="2400" dirty="0" smtClean="0">
                <a:solidFill>
                  <a:srgbClr val="C00000"/>
                </a:solidFill>
              </a:rPr>
              <a:t>x</a:t>
            </a:r>
            <a:r>
              <a:rPr lang="en-IN" sz="2400" baseline="-25000" dirty="0" smtClean="0">
                <a:solidFill>
                  <a:srgbClr val="C00000"/>
                </a:solidFill>
              </a:rPr>
              <a:t>2</a:t>
            </a:r>
            <a:r>
              <a:rPr lang="en-IN" sz="2400" dirty="0" smtClean="0">
                <a:solidFill>
                  <a:srgbClr val="C00000"/>
                </a:solidFill>
              </a:rPr>
              <a:t>, x</a:t>
            </a:r>
            <a:r>
              <a:rPr lang="en-IN" sz="2400" baseline="-25000" dirty="0" smtClean="0">
                <a:solidFill>
                  <a:srgbClr val="C00000"/>
                </a:solidFill>
              </a:rPr>
              <a:t>4</a:t>
            </a:r>
            <a:r>
              <a:rPr lang="en-IN" sz="2400" dirty="0" smtClean="0"/>
              <a:t>}</a:t>
            </a:r>
            <a:endParaRPr lang="en-IN" sz="2400" dirty="0"/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3197347" y="4678034"/>
            <a:ext cx="1049981" cy="596162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6888683" y="4235003"/>
            <a:ext cx="16317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400" dirty="0" smtClean="0"/>
              <a:t>J(x</a:t>
            </a:r>
            <a:r>
              <a:rPr lang="en-IN" sz="1400" baseline="-25000" dirty="0" smtClean="0"/>
              <a:t>2</a:t>
            </a:r>
            <a:r>
              <a:rPr lang="en-IN" sz="1400" dirty="0" smtClean="0"/>
              <a:t>, x</a:t>
            </a:r>
            <a:r>
              <a:rPr lang="en-IN" sz="1400" baseline="-25000" dirty="0" smtClean="0"/>
              <a:t>4</a:t>
            </a:r>
            <a:r>
              <a:rPr lang="en-IN" sz="1400" dirty="0" smtClean="0"/>
              <a:t>) is maximum</a:t>
            </a:r>
          </a:p>
          <a:p>
            <a:r>
              <a:rPr lang="en-IN" sz="1400" dirty="0" smtClean="0"/>
              <a:t>x</a:t>
            </a:r>
            <a:r>
              <a:rPr lang="en-IN" sz="1400" baseline="-25000" dirty="0" smtClean="0"/>
              <a:t>4</a:t>
            </a:r>
            <a:r>
              <a:rPr lang="en-IN" sz="1400" dirty="0" smtClean="0"/>
              <a:t> is selected </a:t>
            </a:r>
            <a:endParaRPr lang="en-IN" sz="1400" dirty="0"/>
          </a:p>
        </p:txBody>
      </p:sp>
      <p:sp>
        <p:nvSpPr>
          <p:cNvPr id="20" name="Rectangle 19"/>
          <p:cNvSpPr/>
          <p:nvPr/>
        </p:nvSpPr>
        <p:spPr>
          <a:xfrm>
            <a:off x="6916648" y="5283890"/>
            <a:ext cx="14605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400" dirty="0" smtClean="0"/>
              <a:t>J(x</a:t>
            </a:r>
            <a:r>
              <a:rPr lang="en-IN" sz="1400" baseline="-25000" dirty="0" smtClean="0"/>
              <a:t>2</a:t>
            </a:r>
            <a:r>
              <a:rPr lang="en-IN" sz="1400" dirty="0" smtClean="0"/>
              <a:t>) is maximum </a:t>
            </a:r>
          </a:p>
          <a:p>
            <a:r>
              <a:rPr lang="en-IN" sz="1400" dirty="0" smtClean="0"/>
              <a:t>x</a:t>
            </a:r>
            <a:r>
              <a:rPr lang="en-IN" sz="1400" baseline="-25000" dirty="0" smtClean="0"/>
              <a:t>2</a:t>
            </a:r>
            <a:r>
              <a:rPr lang="en-IN" sz="1400" dirty="0" smtClean="0"/>
              <a:t> is selected</a:t>
            </a:r>
            <a:endParaRPr lang="en-IN" sz="1400" dirty="0"/>
          </a:p>
        </p:txBody>
      </p:sp>
      <p:cxnSp>
        <p:nvCxnSpPr>
          <p:cNvPr id="10" name="Straight Connector 9"/>
          <p:cNvCxnSpPr>
            <a:stCxn id="12" idx="2"/>
          </p:cNvCxnSpPr>
          <p:nvPr/>
        </p:nvCxnSpPr>
        <p:spPr>
          <a:xfrm>
            <a:off x="3824981" y="3486053"/>
            <a:ext cx="523995" cy="74895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grpSp>
        <p:nvGrpSpPr>
          <p:cNvPr id="22" name="Group 21"/>
          <p:cNvGrpSpPr/>
          <p:nvPr/>
        </p:nvGrpSpPr>
        <p:grpSpPr>
          <a:xfrm>
            <a:off x="119073" y="2104232"/>
            <a:ext cx="526106" cy="4290101"/>
            <a:chOff x="119073" y="2104232"/>
            <a:chExt cx="526106" cy="4290101"/>
          </a:xfrm>
        </p:grpSpPr>
        <p:cxnSp>
          <p:nvCxnSpPr>
            <p:cNvPr id="23" name="Straight Arrow Connector 22"/>
            <p:cNvCxnSpPr/>
            <p:nvPr/>
          </p:nvCxnSpPr>
          <p:spPr>
            <a:xfrm>
              <a:off x="371707" y="2527610"/>
              <a:ext cx="0" cy="141992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rot="10800000">
              <a:off x="364273" y="4496986"/>
              <a:ext cx="0" cy="141992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119073" y="6025001"/>
              <a:ext cx="5052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dirty="0" smtClean="0"/>
                <a:t>SFS</a:t>
              </a:r>
              <a:endParaRPr lang="en-IN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19073" y="2104232"/>
              <a:ext cx="5261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dirty="0" smtClean="0"/>
                <a:t>SBS</a:t>
              </a:r>
              <a:endParaRPr lang="en-IN" dirty="0"/>
            </a:p>
          </p:txBody>
        </p:sp>
      </p:grpSp>
    </p:spTree>
    <p:extLst>
      <p:ext uri="{BB962C8B-B14F-4D97-AF65-F5344CB8AC3E}">
        <p14:creationId xmlns:p14="http://schemas.microsoft.com/office/powerpoint/2010/main" val="3903250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Rectangle 3"/>
          <p:cNvSpPr>
            <a:spLocks noGrp="1" noChangeArrowheads="1"/>
          </p:cNvSpPr>
          <p:nvPr>
            <p:ph type="title"/>
          </p:nvPr>
        </p:nvSpPr>
        <p:spPr>
          <a:xfrm>
            <a:off x="456481" y="261001"/>
            <a:ext cx="8307360" cy="1143360"/>
          </a:xfrm>
          <a:ln/>
        </p:spPr>
        <p:txBody>
          <a:bodyPr vert="horz" lIns="0" tIns="0" rIns="0" bIns="0" rtlCol="0" anchor="b">
            <a:normAutofit/>
          </a:bodyPr>
          <a:lstStyle/>
          <a:p>
            <a:pPr>
              <a:lnSpc>
                <a:spcPct val="93000"/>
              </a:lnSpc>
              <a:buClr>
                <a:srgbClr val="000082"/>
              </a:buCl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en-GB" altLang="en-US" sz="3628" b="1" dirty="0"/>
              <a:t>Curse of dimensionality</a:t>
            </a:r>
          </a:p>
        </p:txBody>
      </p:sp>
      <p:pic>
        <p:nvPicPr>
          <p:cNvPr id="107528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1921" y="1941728"/>
            <a:ext cx="5813280" cy="481968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7529" name="Picture 9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1921" y="1941728"/>
            <a:ext cx="5827680" cy="483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7530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1921" y="1941727"/>
            <a:ext cx="5811840" cy="48326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813955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687475"/>
            <a:ext cx="7989752" cy="815222"/>
          </a:xfrm>
        </p:spPr>
        <p:txBody>
          <a:bodyPr>
            <a:normAutofit/>
          </a:bodyPr>
          <a:lstStyle/>
          <a:p>
            <a:r>
              <a:rPr lang="en-IN" sz="4400" b="1" dirty="0" smtClean="0"/>
              <a:t>Illustration (BDS)</a:t>
            </a:r>
            <a:endParaRPr lang="en-IN" sz="4400" b="1" dirty="0"/>
          </a:p>
        </p:txBody>
      </p:sp>
      <p:grpSp>
        <p:nvGrpSpPr>
          <p:cNvPr id="5" name="Group 4"/>
          <p:cNvGrpSpPr/>
          <p:nvPr/>
        </p:nvGrpSpPr>
        <p:grpSpPr>
          <a:xfrm>
            <a:off x="1212229" y="1941336"/>
            <a:ext cx="5568220" cy="4786566"/>
            <a:chOff x="3921196" y="2001652"/>
            <a:chExt cx="4940308" cy="4689080"/>
          </a:xfrm>
        </p:grpSpPr>
        <p:grpSp>
          <p:nvGrpSpPr>
            <p:cNvPr id="8" name="Group 7"/>
            <p:cNvGrpSpPr/>
            <p:nvPr/>
          </p:nvGrpSpPr>
          <p:grpSpPr>
            <a:xfrm>
              <a:off x="3925232" y="2001652"/>
              <a:ext cx="4936272" cy="4689080"/>
              <a:chOff x="156118" y="1912442"/>
              <a:chExt cx="8686795" cy="4867499"/>
            </a:xfrm>
          </p:grpSpPr>
          <p:sp>
            <p:nvSpPr>
              <p:cNvPr id="25" name="Oval 24"/>
              <p:cNvSpPr/>
              <p:nvPr/>
            </p:nvSpPr>
            <p:spPr>
              <a:xfrm>
                <a:off x="4163122" y="6296722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1289825" y="5341438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3055435" y="5341437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5103537" y="5341436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7055001" y="5341435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156118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1818578" y="4200291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3458735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4956719" y="4215156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6304149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7802133" y="4200292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4085059" y="1912442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1434791" y="2986682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3200401" y="2986681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5248503" y="2986680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7199967" y="2986679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1" name="Straight Connector 40"/>
              <p:cNvCxnSpPr>
                <a:stCxn id="25" idx="0"/>
                <a:endCxn id="26" idx="4"/>
              </p:cNvCxnSpPr>
              <p:nvPr/>
            </p:nvCxnSpPr>
            <p:spPr>
              <a:xfrm flipH="1" flipV="1">
                <a:off x="1799064" y="5824657"/>
                <a:ext cx="2873297" cy="47206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>
                <a:stCxn id="25" idx="0"/>
                <a:endCxn id="27" idx="4"/>
              </p:cNvCxnSpPr>
              <p:nvPr/>
            </p:nvCxnSpPr>
            <p:spPr>
              <a:xfrm flipH="1" flipV="1">
                <a:off x="3564674" y="5824656"/>
                <a:ext cx="1107687" cy="47206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>
                <a:stCxn id="25" idx="0"/>
                <a:endCxn id="28" idx="4"/>
              </p:cNvCxnSpPr>
              <p:nvPr/>
            </p:nvCxnSpPr>
            <p:spPr>
              <a:xfrm flipV="1">
                <a:off x="4672361" y="5824655"/>
                <a:ext cx="940415" cy="47206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>
                <a:stCxn id="25" idx="0"/>
                <a:endCxn id="29" idx="4"/>
              </p:cNvCxnSpPr>
              <p:nvPr/>
            </p:nvCxnSpPr>
            <p:spPr>
              <a:xfrm flipV="1">
                <a:off x="4672361" y="5824654"/>
                <a:ext cx="2891879" cy="47206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>
                <a:stCxn id="26" idx="0"/>
              </p:cNvCxnSpPr>
              <p:nvPr/>
            </p:nvCxnSpPr>
            <p:spPr>
              <a:xfrm flipH="1" flipV="1">
                <a:off x="802888" y="4676076"/>
                <a:ext cx="996176" cy="66536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>
                <a:stCxn id="26" idx="0"/>
                <a:endCxn id="31" idx="4"/>
              </p:cNvCxnSpPr>
              <p:nvPr/>
            </p:nvCxnSpPr>
            <p:spPr>
              <a:xfrm flipV="1">
                <a:off x="1799064" y="4661211"/>
                <a:ext cx="539904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>
                <a:stCxn id="26" idx="0"/>
                <a:endCxn id="32" idx="4"/>
              </p:cNvCxnSpPr>
              <p:nvPr/>
            </p:nvCxnSpPr>
            <p:spPr>
              <a:xfrm flipV="1">
                <a:off x="1799064" y="4661210"/>
                <a:ext cx="2180061" cy="68022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>
                <a:stCxn id="26" idx="0"/>
                <a:endCxn id="33" idx="4"/>
              </p:cNvCxnSpPr>
              <p:nvPr/>
            </p:nvCxnSpPr>
            <p:spPr>
              <a:xfrm flipV="1">
                <a:off x="1799064" y="4676076"/>
                <a:ext cx="3678045" cy="66536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>
                <a:stCxn id="26" idx="0"/>
                <a:endCxn id="34" idx="4"/>
              </p:cNvCxnSpPr>
              <p:nvPr/>
            </p:nvCxnSpPr>
            <p:spPr>
              <a:xfrm flipV="1">
                <a:off x="1799064" y="4661210"/>
                <a:ext cx="5025475" cy="68022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>
                <a:stCxn id="26" idx="0"/>
                <a:endCxn id="35" idx="4"/>
              </p:cNvCxnSpPr>
              <p:nvPr/>
            </p:nvCxnSpPr>
            <p:spPr>
              <a:xfrm flipV="1">
                <a:off x="1799064" y="4661212"/>
                <a:ext cx="6523459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>
                <a:stCxn id="27" idx="0"/>
              </p:cNvCxnSpPr>
              <p:nvPr/>
            </p:nvCxnSpPr>
            <p:spPr>
              <a:xfrm flipH="1" flipV="1">
                <a:off x="802888" y="4676074"/>
                <a:ext cx="2761786" cy="66536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>
                <a:stCxn id="27" idx="0"/>
                <a:endCxn id="31" idx="4"/>
              </p:cNvCxnSpPr>
              <p:nvPr/>
            </p:nvCxnSpPr>
            <p:spPr>
              <a:xfrm flipH="1" flipV="1">
                <a:off x="2338968" y="4661211"/>
                <a:ext cx="1225706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>
                <a:stCxn id="27" idx="0"/>
                <a:endCxn id="32" idx="4"/>
              </p:cNvCxnSpPr>
              <p:nvPr/>
            </p:nvCxnSpPr>
            <p:spPr>
              <a:xfrm flipV="1">
                <a:off x="3564674" y="4661210"/>
                <a:ext cx="414451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>
                <a:stCxn id="27" idx="0"/>
                <a:endCxn id="33" idx="4"/>
              </p:cNvCxnSpPr>
              <p:nvPr/>
            </p:nvCxnSpPr>
            <p:spPr>
              <a:xfrm flipV="1">
                <a:off x="3564674" y="4676076"/>
                <a:ext cx="1912435" cy="66536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>
                <a:stCxn id="27" idx="0"/>
                <a:endCxn id="34" idx="4"/>
              </p:cNvCxnSpPr>
              <p:nvPr/>
            </p:nvCxnSpPr>
            <p:spPr>
              <a:xfrm flipV="1">
                <a:off x="3564674" y="4661210"/>
                <a:ext cx="3259865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>
                <a:stCxn id="27" idx="0"/>
                <a:endCxn id="35" idx="4"/>
              </p:cNvCxnSpPr>
              <p:nvPr/>
            </p:nvCxnSpPr>
            <p:spPr>
              <a:xfrm flipV="1">
                <a:off x="3564674" y="4661212"/>
                <a:ext cx="4757849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>
                <a:stCxn id="28" idx="0"/>
              </p:cNvCxnSpPr>
              <p:nvPr/>
            </p:nvCxnSpPr>
            <p:spPr>
              <a:xfrm flipH="1" flipV="1">
                <a:off x="821470" y="4668644"/>
                <a:ext cx="4791306" cy="6727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>
                <a:stCxn id="28" idx="0"/>
                <a:endCxn id="31" idx="4"/>
              </p:cNvCxnSpPr>
              <p:nvPr/>
            </p:nvCxnSpPr>
            <p:spPr>
              <a:xfrm flipH="1" flipV="1">
                <a:off x="2338968" y="4661211"/>
                <a:ext cx="3273808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>
                <a:stCxn id="28" idx="0"/>
                <a:endCxn id="32" idx="4"/>
              </p:cNvCxnSpPr>
              <p:nvPr/>
            </p:nvCxnSpPr>
            <p:spPr>
              <a:xfrm flipH="1" flipV="1">
                <a:off x="3979125" y="4661210"/>
                <a:ext cx="1633651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>
                <a:stCxn id="28" idx="0"/>
                <a:endCxn id="33" idx="4"/>
              </p:cNvCxnSpPr>
              <p:nvPr/>
            </p:nvCxnSpPr>
            <p:spPr>
              <a:xfrm flipH="1" flipV="1">
                <a:off x="5477109" y="4676076"/>
                <a:ext cx="135667" cy="66536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>
                <a:stCxn id="28" idx="0"/>
                <a:endCxn id="34" idx="4"/>
              </p:cNvCxnSpPr>
              <p:nvPr/>
            </p:nvCxnSpPr>
            <p:spPr>
              <a:xfrm flipV="1">
                <a:off x="5612776" y="4661210"/>
                <a:ext cx="1211763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>
                <a:stCxn id="28" idx="0"/>
                <a:endCxn id="35" idx="4"/>
              </p:cNvCxnSpPr>
              <p:nvPr/>
            </p:nvCxnSpPr>
            <p:spPr>
              <a:xfrm flipV="1">
                <a:off x="5612776" y="4661212"/>
                <a:ext cx="2709747" cy="68022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>
                <a:stCxn id="29" idx="0"/>
              </p:cNvCxnSpPr>
              <p:nvPr/>
            </p:nvCxnSpPr>
            <p:spPr>
              <a:xfrm flipH="1" flipV="1">
                <a:off x="802424" y="4661209"/>
                <a:ext cx="6761816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>
                <a:stCxn id="29" idx="0"/>
                <a:endCxn id="31" idx="4"/>
              </p:cNvCxnSpPr>
              <p:nvPr/>
            </p:nvCxnSpPr>
            <p:spPr>
              <a:xfrm flipH="1" flipV="1">
                <a:off x="2338968" y="4661211"/>
                <a:ext cx="5225272" cy="68022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>
                <a:stCxn id="29" idx="0"/>
                <a:endCxn id="32" idx="4"/>
              </p:cNvCxnSpPr>
              <p:nvPr/>
            </p:nvCxnSpPr>
            <p:spPr>
              <a:xfrm flipH="1" flipV="1">
                <a:off x="3979125" y="4661210"/>
                <a:ext cx="3585115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>
                <a:stCxn id="29" idx="0"/>
                <a:endCxn id="33" idx="4"/>
              </p:cNvCxnSpPr>
              <p:nvPr/>
            </p:nvCxnSpPr>
            <p:spPr>
              <a:xfrm flipH="1" flipV="1">
                <a:off x="5477109" y="4676076"/>
                <a:ext cx="2087131" cy="66535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>
                <a:stCxn id="29" idx="0"/>
                <a:endCxn id="34" idx="4"/>
              </p:cNvCxnSpPr>
              <p:nvPr/>
            </p:nvCxnSpPr>
            <p:spPr>
              <a:xfrm flipH="1" flipV="1">
                <a:off x="6824539" y="4661210"/>
                <a:ext cx="739701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>
                <a:stCxn id="29" idx="0"/>
                <a:endCxn id="35" idx="4"/>
              </p:cNvCxnSpPr>
              <p:nvPr/>
            </p:nvCxnSpPr>
            <p:spPr>
              <a:xfrm flipV="1">
                <a:off x="7564240" y="4661212"/>
                <a:ext cx="758283" cy="68022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>
                <a:stCxn id="30" idx="0"/>
                <a:endCxn id="37" idx="4"/>
              </p:cNvCxnSpPr>
              <p:nvPr/>
            </p:nvCxnSpPr>
            <p:spPr>
              <a:xfrm flipV="1">
                <a:off x="676508" y="3469901"/>
                <a:ext cx="1267522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>
                <a:stCxn id="30" idx="0"/>
                <a:endCxn id="38" idx="4"/>
              </p:cNvCxnSpPr>
              <p:nvPr/>
            </p:nvCxnSpPr>
            <p:spPr>
              <a:xfrm flipV="1">
                <a:off x="676508" y="3469900"/>
                <a:ext cx="3033132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>
                <a:stCxn id="30" idx="0"/>
                <a:endCxn id="39" idx="4"/>
              </p:cNvCxnSpPr>
              <p:nvPr/>
            </p:nvCxnSpPr>
            <p:spPr>
              <a:xfrm flipV="1">
                <a:off x="676508" y="3469899"/>
                <a:ext cx="5081234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>
                <a:stCxn id="30" idx="0"/>
                <a:endCxn id="40" idx="4"/>
              </p:cNvCxnSpPr>
              <p:nvPr/>
            </p:nvCxnSpPr>
            <p:spPr>
              <a:xfrm flipV="1">
                <a:off x="676508" y="3469898"/>
                <a:ext cx="7032698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>
                <a:stCxn id="31" idx="0"/>
                <a:endCxn id="37" idx="4"/>
              </p:cNvCxnSpPr>
              <p:nvPr/>
            </p:nvCxnSpPr>
            <p:spPr>
              <a:xfrm flipH="1" flipV="1">
                <a:off x="1944030" y="3469901"/>
                <a:ext cx="394938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>
                <a:stCxn id="31" idx="0"/>
                <a:endCxn id="38" idx="4"/>
              </p:cNvCxnSpPr>
              <p:nvPr/>
            </p:nvCxnSpPr>
            <p:spPr>
              <a:xfrm flipV="1">
                <a:off x="2338968" y="3469900"/>
                <a:ext cx="1370672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>
                <a:stCxn id="31" idx="0"/>
                <a:endCxn id="39" idx="4"/>
              </p:cNvCxnSpPr>
              <p:nvPr/>
            </p:nvCxnSpPr>
            <p:spPr>
              <a:xfrm flipV="1">
                <a:off x="2338968" y="3469899"/>
                <a:ext cx="3418774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>
                <a:stCxn id="31" idx="0"/>
                <a:endCxn id="40" idx="4"/>
              </p:cNvCxnSpPr>
              <p:nvPr/>
            </p:nvCxnSpPr>
            <p:spPr>
              <a:xfrm flipV="1">
                <a:off x="2338968" y="3469898"/>
                <a:ext cx="5370238" cy="73039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>
                <a:stCxn id="32" idx="0"/>
                <a:endCxn id="37" idx="4"/>
              </p:cNvCxnSpPr>
              <p:nvPr/>
            </p:nvCxnSpPr>
            <p:spPr>
              <a:xfrm flipH="1" flipV="1">
                <a:off x="1944030" y="3469901"/>
                <a:ext cx="2035095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>
                <a:stCxn id="32" idx="0"/>
                <a:endCxn id="38" idx="4"/>
              </p:cNvCxnSpPr>
              <p:nvPr/>
            </p:nvCxnSpPr>
            <p:spPr>
              <a:xfrm flipH="1" flipV="1">
                <a:off x="3709640" y="3469900"/>
                <a:ext cx="269485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>
                <a:stCxn id="32" idx="0"/>
                <a:endCxn id="39" idx="4"/>
              </p:cNvCxnSpPr>
              <p:nvPr/>
            </p:nvCxnSpPr>
            <p:spPr>
              <a:xfrm flipV="1">
                <a:off x="3979125" y="3469899"/>
                <a:ext cx="1778617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>
                <a:stCxn id="32" idx="0"/>
                <a:endCxn id="40" idx="4"/>
              </p:cNvCxnSpPr>
              <p:nvPr/>
            </p:nvCxnSpPr>
            <p:spPr>
              <a:xfrm flipV="1">
                <a:off x="3979125" y="3469898"/>
                <a:ext cx="3730081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>
                <a:stCxn id="33" idx="0"/>
                <a:endCxn id="38" idx="4"/>
              </p:cNvCxnSpPr>
              <p:nvPr/>
            </p:nvCxnSpPr>
            <p:spPr>
              <a:xfrm flipH="1" flipV="1">
                <a:off x="3709640" y="3469900"/>
                <a:ext cx="1767469" cy="74525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>
                <a:stCxn id="33" idx="0"/>
                <a:endCxn id="37" idx="4"/>
              </p:cNvCxnSpPr>
              <p:nvPr/>
            </p:nvCxnSpPr>
            <p:spPr>
              <a:xfrm flipH="1" flipV="1">
                <a:off x="1944030" y="3469901"/>
                <a:ext cx="3533079" cy="74525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>
                <a:stCxn id="33" idx="0"/>
                <a:endCxn id="39" idx="4"/>
              </p:cNvCxnSpPr>
              <p:nvPr/>
            </p:nvCxnSpPr>
            <p:spPr>
              <a:xfrm flipV="1">
                <a:off x="5477109" y="3469899"/>
                <a:ext cx="280633" cy="74525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>
                <a:stCxn id="33" idx="0"/>
                <a:endCxn id="40" idx="4"/>
              </p:cNvCxnSpPr>
              <p:nvPr/>
            </p:nvCxnSpPr>
            <p:spPr>
              <a:xfrm flipV="1">
                <a:off x="5477109" y="3469898"/>
                <a:ext cx="2232097" cy="74525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>
                <a:stCxn id="34" idx="0"/>
                <a:endCxn id="37" idx="4"/>
              </p:cNvCxnSpPr>
              <p:nvPr/>
            </p:nvCxnSpPr>
            <p:spPr>
              <a:xfrm flipH="1" flipV="1">
                <a:off x="1944030" y="3469901"/>
                <a:ext cx="4880509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>
                <a:stCxn id="34" idx="0"/>
                <a:endCxn id="38" idx="4"/>
              </p:cNvCxnSpPr>
              <p:nvPr/>
            </p:nvCxnSpPr>
            <p:spPr>
              <a:xfrm flipH="1" flipV="1">
                <a:off x="3709640" y="3469900"/>
                <a:ext cx="3114899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>
                <a:stCxn id="34" idx="0"/>
                <a:endCxn id="39" idx="4"/>
              </p:cNvCxnSpPr>
              <p:nvPr/>
            </p:nvCxnSpPr>
            <p:spPr>
              <a:xfrm flipH="1" flipV="1">
                <a:off x="5757742" y="3469899"/>
                <a:ext cx="1066797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>
                <a:stCxn id="34" idx="0"/>
                <a:endCxn id="40" idx="4"/>
              </p:cNvCxnSpPr>
              <p:nvPr/>
            </p:nvCxnSpPr>
            <p:spPr>
              <a:xfrm flipV="1">
                <a:off x="6824539" y="3469898"/>
                <a:ext cx="884667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>
                <a:stCxn id="35" idx="0"/>
                <a:endCxn id="37" idx="4"/>
              </p:cNvCxnSpPr>
              <p:nvPr/>
            </p:nvCxnSpPr>
            <p:spPr>
              <a:xfrm flipH="1" flipV="1">
                <a:off x="1944030" y="3469901"/>
                <a:ext cx="6378493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>
                <a:stCxn id="35" idx="0"/>
                <a:endCxn id="38" idx="4"/>
              </p:cNvCxnSpPr>
              <p:nvPr/>
            </p:nvCxnSpPr>
            <p:spPr>
              <a:xfrm flipH="1" flipV="1">
                <a:off x="3709640" y="3469900"/>
                <a:ext cx="4612883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>
                <a:stCxn id="35" idx="0"/>
                <a:endCxn id="39" idx="4"/>
              </p:cNvCxnSpPr>
              <p:nvPr/>
            </p:nvCxnSpPr>
            <p:spPr>
              <a:xfrm flipH="1" flipV="1">
                <a:off x="5757742" y="3469899"/>
                <a:ext cx="2564781" cy="73039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>
                <a:stCxn id="35" idx="0"/>
                <a:endCxn id="40" idx="4"/>
              </p:cNvCxnSpPr>
              <p:nvPr/>
            </p:nvCxnSpPr>
            <p:spPr>
              <a:xfrm flipH="1" flipV="1">
                <a:off x="7709206" y="3469898"/>
                <a:ext cx="613317" cy="73039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>
                <a:stCxn id="37" idx="0"/>
                <a:endCxn id="36" idx="4"/>
              </p:cNvCxnSpPr>
              <p:nvPr/>
            </p:nvCxnSpPr>
            <p:spPr>
              <a:xfrm flipV="1">
                <a:off x="1944030" y="2395661"/>
                <a:ext cx="2650268" cy="59102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>
                <a:stCxn id="38" idx="0"/>
                <a:endCxn id="36" idx="4"/>
              </p:cNvCxnSpPr>
              <p:nvPr/>
            </p:nvCxnSpPr>
            <p:spPr>
              <a:xfrm flipV="1">
                <a:off x="3709640" y="2395661"/>
                <a:ext cx="884658" cy="59102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>
                <a:stCxn id="39" idx="0"/>
                <a:endCxn id="36" idx="4"/>
              </p:cNvCxnSpPr>
              <p:nvPr/>
            </p:nvCxnSpPr>
            <p:spPr>
              <a:xfrm flipH="1" flipV="1">
                <a:off x="4594298" y="2395661"/>
                <a:ext cx="1163444" cy="59101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>
                <a:stCxn id="40" idx="0"/>
                <a:endCxn id="36" idx="4"/>
              </p:cNvCxnSpPr>
              <p:nvPr/>
            </p:nvCxnSpPr>
            <p:spPr>
              <a:xfrm flipH="1" flipV="1">
                <a:off x="4594298" y="2395661"/>
                <a:ext cx="3114908" cy="59101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</p:grpSp>
        <p:sp>
          <p:nvSpPr>
            <p:cNvPr id="9" name="TextBox 8"/>
            <p:cNvSpPr txBox="1"/>
            <p:nvPr/>
          </p:nvSpPr>
          <p:spPr>
            <a:xfrm>
              <a:off x="6211771" y="6315460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0,0,0,0</a:t>
              </a:r>
              <a:endParaRPr lang="en-IN" sz="14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550021" y="5407923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0,0,0,1</a:t>
              </a:r>
              <a:endParaRPr lang="en-IN" sz="14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572769" y="5409028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0,0,1,0</a:t>
              </a:r>
              <a:endParaRPr lang="en-IN" sz="14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735906" y="5407617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0,1,0,0</a:t>
              </a:r>
              <a:endParaRPr lang="en-IN" sz="14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840352" y="5395188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1,0,0,0</a:t>
              </a:r>
              <a:endParaRPr lang="en-IN" sz="14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921196" y="428902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0,1,0,1</a:t>
              </a:r>
              <a:endParaRPr lang="en-IN" sz="1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876309" y="429163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0,1,0,1</a:t>
              </a:r>
              <a:endParaRPr lang="en-IN" sz="14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794259" y="4285169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1,0,0,1</a:t>
              </a:r>
              <a:endParaRPr lang="en-IN" sz="1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660752" y="4301210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0,1,1,0</a:t>
              </a:r>
              <a:endParaRPr lang="en-IN" sz="14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397730" y="4287581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1,0,1,0</a:t>
              </a:r>
              <a:endParaRPr lang="en-IN" sz="14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269270" y="428875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1,1,0,0</a:t>
              </a:r>
              <a:endParaRPr lang="en-IN" sz="1400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647190" y="3111909"/>
              <a:ext cx="589091" cy="4292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0,1,1,1</a:t>
              </a:r>
              <a:endParaRPr lang="en-IN" sz="14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638087" y="3098060"/>
              <a:ext cx="647402" cy="4721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600" dirty="0" smtClean="0"/>
                <a:t>1,0,1,1</a:t>
              </a:r>
              <a:endParaRPr lang="en-IN" sz="16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818423" y="3119340"/>
              <a:ext cx="589091" cy="4292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1,1,0,1</a:t>
              </a:r>
              <a:endParaRPr lang="en-IN" sz="14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918269" y="3123056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1,1,1,0</a:t>
              </a:r>
              <a:endParaRPr lang="en-IN" sz="14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158057" y="2061337"/>
              <a:ext cx="589091" cy="4292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sz="1400" dirty="0" smtClean="0"/>
                <a:t>1,1,1,1</a:t>
              </a:r>
              <a:endParaRPr lang="en-IN" sz="1400" dirty="0"/>
            </a:p>
          </p:txBody>
        </p:sp>
      </p:grpSp>
      <p:sp>
        <p:nvSpPr>
          <p:cNvPr id="97" name="TextBox 96"/>
          <p:cNvSpPr txBox="1"/>
          <p:nvPr/>
        </p:nvSpPr>
        <p:spPr>
          <a:xfrm>
            <a:off x="6616476" y="1941336"/>
            <a:ext cx="20862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 smtClean="0">
                <a:solidFill>
                  <a:srgbClr val="002060"/>
                </a:solidFill>
              </a:rPr>
              <a:t>Four Features – x</a:t>
            </a:r>
            <a:r>
              <a:rPr lang="en-IN" sz="1200" baseline="-25000" dirty="0" smtClean="0">
                <a:solidFill>
                  <a:srgbClr val="002060"/>
                </a:solidFill>
              </a:rPr>
              <a:t>1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2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3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4</a:t>
            </a:r>
            <a:endParaRPr lang="en-IN" sz="1200" baseline="-25000" dirty="0">
              <a:solidFill>
                <a:srgbClr val="002060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6444786" y="2222624"/>
            <a:ext cx="23371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 smtClean="0">
                <a:solidFill>
                  <a:srgbClr val="002060"/>
                </a:solidFill>
              </a:rPr>
              <a:t>1-x</a:t>
            </a:r>
            <a:r>
              <a:rPr lang="en-IN" sz="1200" baseline="-25000" dirty="0" smtClean="0">
                <a:solidFill>
                  <a:srgbClr val="002060"/>
                </a:solidFill>
              </a:rPr>
              <a:t>i</a:t>
            </a:r>
            <a:r>
              <a:rPr lang="en-IN" sz="1200" dirty="0" smtClean="0">
                <a:solidFill>
                  <a:srgbClr val="002060"/>
                </a:solidFill>
              </a:rPr>
              <a:t> is selected; 0-x</a:t>
            </a:r>
            <a:r>
              <a:rPr lang="en-IN" sz="1200" baseline="-25000" dirty="0" smtClean="0">
                <a:solidFill>
                  <a:srgbClr val="002060"/>
                </a:solidFill>
              </a:rPr>
              <a:t>i</a:t>
            </a:r>
            <a:r>
              <a:rPr lang="en-IN" sz="1200" dirty="0" smtClean="0">
                <a:solidFill>
                  <a:srgbClr val="002060"/>
                </a:solidFill>
              </a:rPr>
              <a:t> is not selected</a:t>
            </a:r>
            <a:endParaRPr lang="en-IN" sz="1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491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687475"/>
            <a:ext cx="7989752" cy="815222"/>
          </a:xfrm>
        </p:spPr>
        <p:txBody>
          <a:bodyPr>
            <a:normAutofit/>
          </a:bodyPr>
          <a:lstStyle/>
          <a:p>
            <a:r>
              <a:rPr lang="en-IN" sz="4400" b="1" dirty="0" smtClean="0"/>
              <a:t>Illustration (BDS)</a:t>
            </a:r>
            <a:endParaRPr lang="en-IN" sz="4400" b="1" dirty="0"/>
          </a:p>
        </p:txBody>
      </p:sp>
      <p:grpSp>
        <p:nvGrpSpPr>
          <p:cNvPr id="5" name="Group 4"/>
          <p:cNvGrpSpPr/>
          <p:nvPr/>
        </p:nvGrpSpPr>
        <p:grpSpPr>
          <a:xfrm>
            <a:off x="1212229" y="1941336"/>
            <a:ext cx="5568220" cy="4786566"/>
            <a:chOff x="3921196" y="2001652"/>
            <a:chExt cx="4940308" cy="4689080"/>
          </a:xfrm>
        </p:grpSpPr>
        <p:grpSp>
          <p:nvGrpSpPr>
            <p:cNvPr id="8" name="Group 7"/>
            <p:cNvGrpSpPr/>
            <p:nvPr/>
          </p:nvGrpSpPr>
          <p:grpSpPr>
            <a:xfrm>
              <a:off x="3925232" y="2001652"/>
              <a:ext cx="4936272" cy="4689080"/>
              <a:chOff x="156118" y="1912442"/>
              <a:chExt cx="8686795" cy="4867499"/>
            </a:xfrm>
          </p:grpSpPr>
          <p:sp>
            <p:nvSpPr>
              <p:cNvPr id="25" name="Oval 24"/>
              <p:cNvSpPr/>
              <p:nvPr/>
            </p:nvSpPr>
            <p:spPr>
              <a:xfrm>
                <a:off x="4163122" y="6296722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1289825" y="5341438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3055435" y="5341437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5103537" y="5341436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7055001" y="5341435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156118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1818578" y="4200291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3458735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4956719" y="4215156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6304149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7802133" y="4200292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4085059" y="1912442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1434791" y="2986682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3200401" y="2986681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5248503" y="2986680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7199967" y="2986679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1" name="Straight Connector 40"/>
              <p:cNvCxnSpPr>
                <a:stCxn id="25" idx="0"/>
                <a:endCxn id="26" idx="4"/>
              </p:cNvCxnSpPr>
              <p:nvPr/>
            </p:nvCxnSpPr>
            <p:spPr>
              <a:xfrm flipH="1" flipV="1">
                <a:off x="1799064" y="5824657"/>
                <a:ext cx="2873297" cy="47206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>
                <a:stCxn id="25" idx="0"/>
                <a:endCxn id="27" idx="4"/>
              </p:cNvCxnSpPr>
              <p:nvPr/>
            </p:nvCxnSpPr>
            <p:spPr>
              <a:xfrm flipH="1" flipV="1">
                <a:off x="3564674" y="5824656"/>
                <a:ext cx="1107687" cy="47206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>
                <a:stCxn id="25" idx="0"/>
                <a:endCxn id="28" idx="4"/>
              </p:cNvCxnSpPr>
              <p:nvPr/>
            </p:nvCxnSpPr>
            <p:spPr>
              <a:xfrm flipV="1">
                <a:off x="4672361" y="5824655"/>
                <a:ext cx="940415" cy="47206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>
                <a:stCxn id="25" idx="0"/>
                <a:endCxn id="29" idx="4"/>
              </p:cNvCxnSpPr>
              <p:nvPr/>
            </p:nvCxnSpPr>
            <p:spPr>
              <a:xfrm flipV="1">
                <a:off x="4672361" y="5824654"/>
                <a:ext cx="2891879" cy="47206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>
                <a:stCxn id="26" idx="0"/>
              </p:cNvCxnSpPr>
              <p:nvPr/>
            </p:nvCxnSpPr>
            <p:spPr>
              <a:xfrm flipH="1" flipV="1">
                <a:off x="802888" y="4676076"/>
                <a:ext cx="996176" cy="66536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>
                <a:stCxn id="26" idx="0"/>
                <a:endCxn id="31" idx="4"/>
              </p:cNvCxnSpPr>
              <p:nvPr/>
            </p:nvCxnSpPr>
            <p:spPr>
              <a:xfrm flipV="1">
                <a:off x="1799064" y="4661211"/>
                <a:ext cx="539904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>
                <a:stCxn id="26" idx="0"/>
                <a:endCxn id="32" idx="4"/>
              </p:cNvCxnSpPr>
              <p:nvPr/>
            </p:nvCxnSpPr>
            <p:spPr>
              <a:xfrm flipV="1">
                <a:off x="1799064" y="4661210"/>
                <a:ext cx="2180061" cy="68022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>
                <a:stCxn id="26" idx="0"/>
                <a:endCxn id="33" idx="4"/>
              </p:cNvCxnSpPr>
              <p:nvPr/>
            </p:nvCxnSpPr>
            <p:spPr>
              <a:xfrm flipV="1">
                <a:off x="1799064" y="4676076"/>
                <a:ext cx="3678045" cy="66536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>
                <a:stCxn id="26" idx="0"/>
                <a:endCxn id="34" idx="4"/>
              </p:cNvCxnSpPr>
              <p:nvPr/>
            </p:nvCxnSpPr>
            <p:spPr>
              <a:xfrm flipV="1">
                <a:off x="1799064" y="4661210"/>
                <a:ext cx="5025475" cy="68022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>
                <a:stCxn id="26" idx="0"/>
                <a:endCxn id="35" idx="4"/>
              </p:cNvCxnSpPr>
              <p:nvPr/>
            </p:nvCxnSpPr>
            <p:spPr>
              <a:xfrm flipV="1">
                <a:off x="1799064" y="4661212"/>
                <a:ext cx="6523459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>
                <a:stCxn id="27" idx="0"/>
              </p:cNvCxnSpPr>
              <p:nvPr/>
            </p:nvCxnSpPr>
            <p:spPr>
              <a:xfrm flipH="1" flipV="1">
                <a:off x="802888" y="4676074"/>
                <a:ext cx="2761786" cy="66536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>
                <a:stCxn id="27" idx="0"/>
                <a:endCxn id="31" idx="4"/>
              </p:cNvCxnSpPr>
              <p:nvPr/>
            </p:nvCxnSpPr>
            <p:spPr>
              <a:xfrm flipH="1" flipV="1">
                <a:off x="2338968" y="4661211"/>
                <a:ext cx="1225706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>
                <a:stCxn id="27" idx="0"/>
                <a:endCxn id="32" idx="4"/>
              </p:cNvCxnSpPr>
              <p:nvPr/>
            </p:nvCxnSpPr>
            <p:spPr>
              <a:xfrm flipV="1">
                <a:off x="3564674" y="4661210"/>
                <a:ext cx="414451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>
                <a:stCxn id="27" idx="0"/>
                <a:endCxn id="33" idx="4"/>
              </p:cNvCxnSpPr>
              <p:nvPr/>
            </p:nvCxnSpPr>
            <p:spPr>
              <a:xfrm flipV="1">
                <a:off x="3564674" y="4676076"/>
                <a:ext cx="1912435" cy="66536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>
                <a:stCxn id="27" idx="0"/>
                <a:endCxn id="34" idx="4"/>
              </p:cNvCxnSpPr>
              <p:nvPr/>
            </p:nvCxnSpPr>
            <p:spPr>
              <a:xfrm flipV="1">
                <a:off x="3564674" y="4661210"/>
                <a:ext cx="3259865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>
                <a:stCxn id="27" idx="0"/>
                <a:endCxn id="35" idx="4"/>
              </p:cNvCxnSpPr>
              <p:nvPr/>
            </p:nvCxnSpPr>
            <p:spPr>
              <a:xfrm flipV="1">
                <a:off x="3564674" y="4661212"/>
                <a:ext cx="4757849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>
                <a:stCxn id="28" idx="0"/>
              </p:cNvCxnSpPr>
              <p:nvPr/>
            </p:nvCxnSpPr>
            <p:spPr>
              <a:xfrm flipH="1" flipV="1">
                <a:off x="821470" y="4668644"/>
                <a:ext cx="4791306" cy="6727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>
                <a:stCxn id="28" idx="0"/>
                <a:endCxn id="31" idx="4"/>
              </p:cNvCxnSpPr>
              <p:nvPr/>
            </p:nvCxnSpPr>
            <p:spPr>
              <a:xfrm flipH="1" flipV="1">
                <a:off x="2338968" y="4661211"/>
                <a:ext cx="3273808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>
                <a:stCxn id="28" idx="0"/>
                <a:endCxn id="32" idx="4"/>
              </p:cNvCxnSpPr>
              <p:nvPr/>
            </p:nvCxnSpPr>
            <p:spPr>
              <a:xfrm flipH="1" flipV="1">
                <a:off x="3979125" y="4661210"/>
                <a:ext cx="1633651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>
                <a:stCxn id="28" idx="0"/>
                <a:endCxn id="33" idx="4"/>
              </p:cNvCxnSpPr>
              <p:nvPr/>
            </p:nvCxnSpPr>
            <p:spPr>
              <a:xfrm flipH="1" flipV="1">
                <a:off x="5477109" y="4676076"/>
                <a:ext cx="135667" cy="66536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>
                <a:stCxn id="28" idx="0"/>
                <a:endCxn id="34" idx="4"/>
              </p:cNvCxnSpPr>
              <p:nvPr/>
            </p:nvCxnSpPr>
            <p:spPr>
              <a:xfrm flipV="1">
                <a:off x="5612776" y="4661210"/>
                <a:ext cx="1211763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>
                <a:stCxn id="28" idx="0"/>
                <a:endCxn id="35" idx="4"/>
              </p:cNvCxnSpPr>
              <p:nvPr/>
            </p:nvCxnSpPr>
            <p:spPr>
              <a:xfrm flipV="1">
                <a:off x="5612776" y="4661212"/>
                <a:ext cx="2709747" cy="68022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>
                <a:stCxn id="29" idx="0"/>
              </p:cNvCxnSpPr>
              <p:nvPr/>
            </p:nvCxnSpPr>
            <p:spPr>
              <a:xfrm flipH="1" flipV="1">
                <a:off x="802424" y="4661209"/>
                <a:ext cx="6761816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>
                <a:stCxn id="29" idx="0"/>
                <a:endCxn id="31" idx="4"/>
              </p:cNvCxnSpPr>
              <p:nvPr/>
            </p:nvCxnSpPr>
            <p:spPr>
              <a:xfrm flipH="1" flipV="1">
                <a:off x="2338968" y="4661211"/>
                <a:ext cx="5225272" cy="68022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>
                <a:stCxn id="29" idx="0"/>
                <a:endCxn id="32" idx="4"/>
              </p:cNvCxnSpPr>
              <p:nvPr/>
            </p:nvCxnSpPr>
            <p:spPr>
              <a:xfrm flipH="1" flipV="1">
                <a:off x="3979125" y="4661210"/>
                <a:ext cx="3585115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>
                <a:stCxn id="29" idx="0"/>
                <a:endCxn id="33" idx="4"/>
              </p:cNvCxnSpPr>
              <p:nvPr/>
            </p:nvCxnSpPr>
            <p:spPr>
              <a:xfrm flipH="1" flipV="1">
                <a:off x="5477109" y="4676076"/>
                <a:ext cx="2087131" cy="66535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>
                <a:stCxn id="29" idx="0"/>
                <a:endCxn id="34" idx="4"/>
              </p:cNvCxnSpPr>
              <p:nvPr/>
            </p:nvCxnSpPr>
            <p:spPr>
              <a:xfrm flipH="1" flipV="1">
                <a:off x="6824539" y="4661210"/>
                <a:ext cx="739701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>
                <a:stCxn id="29" idx="0"/>
                <a:endCxn id="35" idx="4"/>
              </p:cNvCxnSpPr>
              <p:nvPr/>
            </p:nvCxnSpPr>
            <p:spPr>
              <a:xfrm flipV="1">
                <a:off x="7564240" y="4661212"/>
                <a:ext cx="758283" cy="68022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>
                <a:stCxn id="30" idx="0"/>
                <a:endCxn id="37" idx="4"/>
              </p:cNvCxnSpPr>
              <p:nvPr/>
            </p:nvCxnSpPr>
            <p:spPr>
              <a:xfrm flipV="1">
                <a:off x="676508" y="3469901"/>
                <a:ext cx="1267522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>
                <a:stCxn id="30" idx="0"/>
                <a:endCxn id="38" idx="4"/>
              </p:cNvCxnSpPr>
              <p:nvPr/>
            </p:nvCxnSpPr>
            <p:spPr>
              <a:xfrm flipV="1">
                <a:off x="676508" y="3469900"/>
                <a:ext cx="3033132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>
                <a:stCxn id="30" idx="0"/>
                <a:endCxn id="39" idx="4"/>
              </p:cNvCxnSpPr>
              <p:nvPr/>
            </p:nvCxnSpPr>
            <p:spPr>
              <a:xfrm flipV="1">
                <a:off x="676508" y="3469899"/>
                <a:ext cx="5081234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>
                <a:stCxn id="30" idx="0"/>
                <a:endCxn id="40" idx="4"/>
              </p:cNvCxnSpPr>
              <p:nvPr/>
            </p:nvCxnSpPr>
            <p:spPr>
              <a:xfrm flipV="1">
                <a:off x="676508" y="3469898"/>
                <a:ext cx="7032698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>
                <a:stCxn id="31" idx="0"/>
                <a:endCxn id="37" idx="4"/>
              </p:cNvCxnSpPr>
              <p:nvPr/>
            </p:nvCxnSpPr>
            <p:spPr>
              <a:xfrm flipH="1" flipV="1">
                <a:off x="1944030" y="3469901"/>
                <a:ext cx="394938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>
                <a:stCxn id="31" idx="0"/>
                <a:endCxn id="38" idx="4"/>
              </p:cNvCxnSpPr>
              <p:nvPr/>
            </p:nvCxnSpPr>
            <p:spPr>
              <a:xfrm flipV="1">
                <a:off x="2338968" y="3469900"/>
                <a:ext cx="1370672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>
                <a:stCxn id="31" idx="0"/>
                <a:endCxn id="39" idx="4"/>
              </p:cNvCxnSpPr>
              <p:nvPr/>
            </p:nvCxnSpPr>
            <p:spPr>
              <a:xfrm flipV="1">
                <a:off x="2338968" y="3469899"/>
                <a:ext cx="3418774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>
                <a:stCxn id="31" idx="0"/>
                <a:endCxn id="40" idx="4"/>
              </p:cNvCxnSpPr>
              <p:nvPr/>
            </p:nvCxnSpPr>
            <p:spPr>
              <a:xfrm flipV="1">
                <a:off x="2338968" y="3469898"/>
                <a:ext cx="5370238" cy="73039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>
                <a:stCxn id="32" idx="0"/>
                <a:endCxn id="37" idx="4"/>
              </p:cNvCxnSpPr>
              <p:nvPr/>
            </p:nvCxnSpPr>
            <p:spPr>
              <a:xfrm flipH="1" flipV="1">
                <a:off x="1944030" y="3469901"/>
                <a:ext cx="2035095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>
                <a:stCxn id="32" idx="0"/>
                <a:endCxn id="38" idx="4"/>
              </p:cNvCxnSpPr>
              <p:nvPr/>
            </p:nvCxnSpPr>
            <p:spPr>
              <a:xfrm flipH="1" flipV="1">
                <a:off x="3709640" y="3469900"/>
                <a:ext cx="269485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>
                <a:stCxn id="32" idx="0"/>
                <a:endCxn id="39" idx="4"/>
              </p:cNvCxnSpPr>
              <p:nvPr/>
            </p:nvCxnSpPr>
            <p:spPr>
              <a:xfrm flipV="1">
                <a:off x="3979125" y="3469899"/>
                <a:ext cx="1778617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>
                <a:stCxn id="32" idx="0"/>
                <a:endCxn id="40" idx="4"/>
              </p:cNvCxnSpPr>
              <p:nvPr/>
            </p:nvCxnSpPr>
            <p:spPr>
              <a:xfrm flipV="1">
                <a:off x="3979125" y="3469898"/>
                <a:ext cx="3730081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>
                <a:stCxn id="33" idx="0"/>
                <a:endCxn id="38" idx="4"/>
              </p:cNvCxnSpPr>
              <p:nvPr/>
            </p:nvCxnSpPr>
            <p:spPr>
              <a:xfrm flipH="1" flipV="1">
                <a:off x="3709640" y="3469900"/>
                <a:ext cx="1767469" cy="74525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>
                <a:stCxn id="33" idx="0"/>
                <a:endCxn id="37" idx="4"/>
              </p:cNvCxnSpPr>
              <p:nvPr/>
            </p:nvCxnSpPr>
            <p:spPr>
              <a:xfrm flipH="1" flipV="1">
                <a:off x="1944030" y="3469901"/>
                <a:ext cx="3533079" cy="74525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>
                <a:stCxn id="33" idx="0"/>
                <a:endCxn id="39" idx="4"/>
              </p:cNvCxnSpPr>
              <p:nvPr/>
            </p:nvCxnSpPr>
            <p:spPr>
              <a:xfrm flipV="1">
                <a:off x="5477109" y="3469899"/>
                <a:ext cx="280633" cy="74525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>
                <a:stCxn id="33" idx="0"/>
                <a:endCxn id="40" idx="4"/>
              </p:cNvCxnSpPr>
              <p:nvPr/>
            </p:nvCxnSpPr>
            <p:spPr>
              <a:xfrm flipV="1">
                <a:off x="5477109" y="3469898"/>
                <a:ext cx="2232097" cy="74525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>
                <a:stCxn id="34" idx="0"/>
                <a:endCxn id="37" idx="4"/>
              </p:cNvCxnSpPr>
              <p:nvPr/>
            </p:nvCxnSpPr>
            <p:spPr>
              <a:xfrm flipH="1" flipV="1">
                <a:off x="1944030" y="3469901"/>
                <a:ext cx="4880509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>
                <a:stCxn id="34" idx="0"/>
                <a:endCxn id="38" idx="4"/>
              </p:cNvCxnSpPr>
              <p:nvPr/>
            </p:nvCxnSpPr>
            <p:spPr>
              <a:xfrm flipH="1" flipV="1">
                <a:off x="3709640" y="3469900"/>
                <a:ext cx="3114899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>
                <a:stCxn id="34" idx="0"/>
                <a:endCxn id="39" idx="4"/>
              </p:cNvCxnSpPr>
              <p:nvPr/>
            </p:nvCxnSpPr>
            <p:spPr>
              <a:xfrm flipH="1" flipV="1">
                <a:off x="5757742" y="3469899"/>
                <a:ext cx="1066797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>
                <a:stCxn id="34" idx="0"/>
                <a:endCxn id="40" idx="4"/>
              </p:cNvCxnSpPr>
              <p:nvPr/>
            </p:nvCxnSpPr>
            <p:spPr>
              <a:xfrm flipV="1">
                <a:off x="6824539" y="3469898"/>
                <a:ext cx="884667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>
                <a:stCxn id="35" idx="0"/>
                <a:endCxn id="37" idx="4"/>
              </p:cNvCxnSpPr>
              <p:nvPr/>
            </p:nvCxnSpPr>
            <p:spPr>
              <a:xfrm flipH="1" flipV="1">
                <a:off x="1944030" y="3469901"/>
                <a:ext cx="6378493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>
                <a:stCxn id="35" idx="0"/>
                <a:endCxn id="38" idx="4"/>
              </p:cNvCxnSpPr>
              <p:nvPr/>
            </p:nvCxnSpPr>
            <p:spPr>
              <a:xfrm flipH="1" flipV="1">
                <a:off x="3709640" y="3469900"/>
                <a:ext cx="4612883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>
                <a:stCxn id="35" idx="0"/>
                <a:endCxn id="39" idx="4"/>
              </p:cNvCxnSpPr>
              <p:nvPr/>
            </p:nvCxnSpPr>
            <p:spPr>
              <a:xfrm flipH="1" flipV="1">
                <a:off x="5757742" y="3469899"/>
                <a:ext cx="2564781" cy="73039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>
                <a:stCxn id="35" idx="0"/>
                <a:endCxn id="40" idx="4"/>
              </p:cNvCxnSpPr>
              <p:nvPr/>
            </p:nvCxnSpPr>
            <p:spPr>
              <a:xfrm flipH="1" flipV="1">
                <a:off x="7709206" y="3469898"/>
                <a:ext cx="613317" cy="73039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>
                <a:stCxn id="37" idx="0"/>
                <a:endCxn id="36" idx="4"/>
              </p:cNvCxnSpPr>
              <p:nvPr/>
            </p:nvCxnSpPr>
            <p:spPr>
              <a:xfrm flipV="1">
                <a:off x="1944030" y="2395661"/>
                <a:ext cx="2650268" cy="59102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>
                <a:stCxn id="38" idx="0"/>
                <a:endCxn id="36" idx="4"/>
              </p:cNvCxnSpPr>
              <p:nvPr/>
            </p:nvCxnSpPr>
            <p:spPr>
              <a:xfrm flipV="1">
                <a:off x="3709640" y="2395661"/>
                <a:ext cx="884658" cy="59102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>
                <a:stCxn id="39" idx="0"/>
                <a:endCxn id="36" idx="4"/>
              </p:cNvCxnSpPr>
              <p:nvPr/>
            </p:nvCxnSpPr>
            <p:spPr>
              <a:xfrm flipH="1" flipV="1">
                <a:off x="4594298" y="2395661"/>
                <a:ext cx="1163444" cy="59101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>
                <a:stCxn id="40" idx="0"/>
                <a:endCxn id="36" idx="4"/>
              </p:cNvCxnSpPr>
              <p:nvPr/>
            </p:nvCxnSpPr>
            <p:spPr>
              <a:xfrm flipH="1" flipV="1">
                <a:off x="4594298" y="2395661"/>
                <a:ext cx="3114908" cy="59101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</p:grpSp>
        <p:sp>
          <p:nvSpPr>
            <p:cNvPr id="9" name="TextBox 8"/>
            <p:cNvSpPr txBox="1"/>
            <p:nvPr/>
          </p:nvSpPr>
          <p:spPr>
            <a:xfrm>
              <a:off x="6211771" y="6315460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0,0,0,0</a:t>
              </a:r>
              <a:endParaRPr lang="en-IN" sz="14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550021" y="5407923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0,0,0,1</a:t>
              </a:r>
              <a:endParaRPr lang="en-IN" sz="14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572769" y="5409028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0,0,1,0</a:t>
              </a:r>
              <a:endParaRPr lang="en-IN" sz="14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735906" y="5407617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0,1,0,0</a:t>
              </a:r>
              <a:endParaRPr lang="en-IN" sz="14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840352" y="5395188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1,0,0,0</a:t>
              </a:r>
              <a:endParaRPr lang="en-IN" sz="14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921196" y="428902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0,1,0,1</a:t>
              </a:r>
              <a:endParaRPr lang="en-IN" sz="1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876309" y="429163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0,1,0,1</a:t>
              </a:r>
              <a:endParaRPr lang="en-IN" sz="14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794259" y="4285169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1,0,0,1</a:t>
              </a:r>
              <a:endParaRPr lang="en-IN" sz="1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660752" y="4301210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0,1,1,0</a:t>
              </a:r>
              <a:endParaRPr lang="en-IN" sz="14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397730" y="4287581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1,0,1,0</a:t>
              </a:r>
              <a:endParaRPr lang="en-IN" sz="14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269270" y="428875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1,1,0,0</a:t>
              </a:r>
              <a:endParaRPr lang="en-IN" sz="1400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647190" y="3111909"/>
              <a:ext cx="589091" cy="4292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0,1,1,1</a:t>
              </a:r>
              <a:endParaRPr lang="en-IN" sz="14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638087" y="3098060"/>
              <a:ext cx="647402" cy="4721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600" dirty="0" smtClean="0"/>
                <a:t>1,0,1,1</a:t>
              </a:r>
              <a:endParaRPr lang="en-IN" sz="16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818423" y="3119340"/>
              <a:ext cx="589091" cy="4292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1,1,0,1</a:t>
              </a:r>
              <a:endParaRPr lang="en-IN" sz="14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918269" y="3123056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1,1,1,0</a:t>
              </a:r>
              <a:endParaRPr lang="en-IN" sz="14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158057" y="2061337"/>
              <a:ext cx="589091" cy="4292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sz="1400" dirty="0" smtClean="0"/>
                <a:t>1,1,1,1</a:t>
              </a:r>
              <a:endParaRPr lang="en-IN" sz="1400" dirty="0"/>
            </a:p>
          </p:txBody>
        </p:sp>
      </p:grpSp>
      <p:sp>
        <p:nvSpPr>
          <p:cNvPr id="97" name="TextBox 96"/>
          <p:cNvSpPr txBox="1"/>
          <p:nvPr/>
        </p:nvSpPr>
        <p:spPr>
          <a:xfrm>
            <a:off x="6616476" y="1941336"/>
            <a:ext cx="20862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 smtClean="0">
                <a:solidFill>
                  <a:srgbClr val="002060"/>
                </a:solidFill>
              </a:rPr>
              <a:t>Four Features – x</a:t>
            </a:r>
            <a:r>
              <a:rPr lang="en-IN" sz="1200" baseline="-25000" dirty="0" smtClean="0">
                <a:solidFill>
                  <a:srgbClr val="002060"/>
                </a:solidFill>
              </a:rPr>
              <a:t>1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2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3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4</a:t>
            </a:r>
            <a:endParaRPr lang="en-IN" sz="1200" baseline="-25000" dirty="0">
              <a:solidFill>
                <a:srgbClr val="002060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6444786" y="2222624"/>
            <a:ext cx="23371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 smtClean="0">
                <a:solidFill>
                  <a:srgbClr val="002060"/>
                </a:solidFill>
              </a:rPr>
              <a:t>1-x</a:t>
            </a:r>
            <a:r>
              <a:rPr lang="en-IN" sz="1200" baseline="-25000" dirty="0" smtClean="0">
                <a:solidFill>
                  <a:srgbClr val="002060"/>
                </a:solidFill>
              </a:rPr>
              <a:t>i</a:t>
            </a:r>
            <a:r>
              <a:rPr lang="en-IN" sz="1200" dirty="0" smtClean="0">
                <a:solidFill>
                  <a:srgbClr val="002060"/>
                </a:solidFill>
              </a:rPr>
              <a:t> is selected; 0-x</a:t>
            </a:r>
            <a:r>
              <a:rPr lang="en-IN" sz="1200" baseline="-25000" dirty="0" smtClean="0">
                <a:solidFill>
                  <a:srgbClr val="002060"/>
                </a:solidFill>
              </a:rPr>
              <a:t>i</a:t>
            </a:r>
            <a:r>
              <a:rPr lang="en-IN" sz="1200" dirty="0" smtClean="0">
                <a:solidFill>
                  <a:srgbClr val="002060"/>
                </a:solidFill>
              </a:rPr>
              <a:t> is not selected</a:t>
            </a:r>
            <a:endParaRPr lang="en-IN" sz="1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07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687475"/>
            <a:ext cx="7989752" cy="815222"/>
          </a:xfrm>
        </p:spPr>
        <p:txBody>
          <a:bodyPr>
            <a:normAutofit/>
          </a:bodyPr>
          <a:lstStyle/>
          <a:p>
            <a:r>
              <a:rPr lang="en-IN" sz="4400" b="1" dirty="0" smtClean="0"/>
              <a:t>Illustration (BDS)</a:t>
            </a:r>
            <a:endParaRPr lang="en-IN" sz="4400" b="1" dirty="0"/>
          </a:p>
        </p:txBody>
      </p:sp>
      <p:grpSp>
        <p:nvGrpSpPr>
          <p:cNvPr id="5" name="Group 4"/>
          <p:cNvGrpSpPr/>
          <p:nvPr/>
        </p:nvGrpSpPr>
        <p:grpSpPr>
          <a:xfrm>
            <a:off x="1212229" y="1941336"/>
            <a:ext cx="5568220" cy="4786566"/>
            <a:chOff x="3921196" y="2001652"/>
            <a:chExt cx="4940308" cy="4689080"/>
          </a:xfrm>
        </p:grpSpPr>
        <p:grpSp>
          <p:nvGrpSpPr>
            <p:cNvPr id="8" name="Group 7"/>
            <p:cNvGrpSpPr/>
            <p:nvPr/>
          </p:nvGrpSpPr>
          <p:grpSpPr>
            <a:xfrm>
              <a:off x="3925232" y="2001652"/>
              <a:ext cx="4936272" cy="4689080"/>
              <a:chOff x="156118" y="1912442"/>
              <a:chExt cx="8686795" cy="4867499"/>
            </a:xfrm>
          </p:grpSpPr>
          <p:sp>
            <p:nvSpPr>
              <p:cNvPr id="25" name="Oval 24"/>
              <p:cNvSpPr/>
              <p:nvPr/>
            </p:nvSpPr>
            <p:spPr>
              <a:xfrm>
                <a:off x="4163122" y="6296722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1289825" y="5341438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3055435" y="5341437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5103537" y="5341436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7055001" y="5341435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156118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1818578" y="4200291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3458735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4956719" y="4215156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6304149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7802133" y="4200292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4085059" y="1912442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1434791" y="2986682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3200401" y="2986681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5248503" y="2986680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7199967" y="2986679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1" name="Straight Connector 40"/>
              <p:cNvCxnSpPr>
                <a:stCxn id="25" idx="0"/>
                <a:endCxn id="26" idx="4"/>
              </p:cNvCxnSpPr>
              <p:nvPr/>
            </p:nvCxnSpPr>
            <p:spPr>
              <a:xfrm flipH="1" flipV="1">
                <a:off x="1799064" y="5824657"/>
                <a:ext cx="2873297" cy="47206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>
                <a:stCxn id="25" idx="0"/>
                <a:endCxn id="27" idx="4"/>
              </p:cNvCxnSpPr>
              <p:nvPr/>
            </p:nvCxnSpPr>
            <p:spPr>
              <a:xfrm flipH="1" flipV="1">
                <a:off x="3564674" y="5824656"/>
                <a:ext cx="1107687" cy="47206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>
                <a:stCxn id="25" idx="0"/>
                <a:endCxn id="28" idx="4"/>
              </p:cNvCxnSpPr>
              <p:nvPr/>
            </p:nvCxnSpPr>
            <p:spPr>
              <a:xfrm flipV="1">
                <a:off x="4672361" y="5824655"/>
                <a:ext cx="940415" cy="472067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>
                <a:stCxn id="25" idx="0"/>
                <a:endCxn id="29" idx="4"/>
              </p:cNvCxnSpPr>
              <p:nvPr/>
            </p:nvCxnSpPr>
            <p:spPr>
              <a:xfrm flipV="1">
                <a:off x="4672361" y="5824654"/>
                <a:ext cx="2891879" cy="47206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>
                <a:stCxn id="26" idx="0"/>
              </p:cNvCxnSpPr>
              <p:nvPr/>
            </p:nvCxnSpPr>
            <p:spPr>
              <a:xfrm flipH="1" flipV="1">
                <a:off x="802888" y="4676076"/>
                <a:ext cx="996176" cy="66536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>
                <a:stCxn id="26" idx="0"/>
                <a:endCxn id="31" idx="4"/>
              </p:cNvCxnSpPr>
              <p:nvPr/>
            </p:nvCxnSpPr>
            <p:spPr>
              <a:xfrm flipV="1">
                <a:off x="1799064" y="4661211"/>
                <a:ext cx="539904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>
                <a:stCxn id="26" idx="0"/>
                <a:endCxn id="32" idx="4"/>
              </p:cNvCxnSpPr>
              <p:nvPr/>
            </p:nvCxnSpPr>
            <p:spPr>
              <a:xfrm flipV="1">
                <a:off x="1799064" y="4661210"/>
                <a:ext cx="2180061" cy="68022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>
                <a:stCxn id="26" idx="0"/>
                <a:endCxn id="33" idx="4"/>
              </p:cNvCxnSpPr>
              <p:nvPr/>
            </p:nvCxnSpPr>
            <p:spPr>
              <a:xfrm flipV="1">
                <a:off x="1799064" y="4676076"/>
                <a:ext cx="3678045" cy="66536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>
                <a:stCxn id="26" idx="0"/>
                <a:endCxn id="34" idx="4"/>
              </p:cNvCxnSpPr>
              <p:nvPr/>
            </p:nvCxnSpPr>
            <p:spPr>
              <a:xfrm flipV="1">
                <a:off x="1799064" y="4661210"/>
                <a:ext cx="5025475" cy="68022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>
                <a:stCxn id="26" idx="0"/>
                <a:endCxn id="35" idx="4"/>
              </p:cNvCxnSpPr>
              <p:nvPr/>
            </p:nvCxnSpPr>
            <p:spPr>
              <a:xfrm flipV="1">
                <a:off x="1799064" y="4661212"/>
                <a:ext cx="6523459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>
                <a:stCxn id="27" idx="0"/>
              </p:cNvCxnSpPr>
              <p:nvPr/>
            </p:nvCxnSpPr>
            <p:spPr>
              <a:xfrm flipH="1" flipV="1">
                <a:off x="802888" y="4676074"/>
                <a:ext cx="2761786" cy="66536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>
                <a:stCxn id="27" idx="0"/>
                <a:endCxn id="31" idx="4"/>
              </p:cNvCxnSpPr>
              <p:nvPr/>
            </p:nvCxnSpPr>
            <p:spPr>
              <a:xfrm flipH="1" flipV="1">
                <a:off x="2338968" y="4661211"/>
                <a:ext cx="1225706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>
                <a:stCxn id="27" idx="0"/>
                <a:endCxn id="32" idx="4"/>
              </p:cNvCxnSpPr>
              <p:nvPr/>
            </p:nvCxnSpPr>
            <p:spPr>
              <a:xfrm flipV="1">
                <a:off x="3564674" y="4661210"/>
                <a:ext cx="414451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>
                <a:stCxn id="27" idx="0"/>
                <a:endCxn id="33" idx="4"/>
              </p:cNvCxnSpPr>
              <p:nvPr/>
            </p:nvCxnSpPr>
            <p:spPr>
              <a:xfrm flipV="1">
                <a:off x="3564674" y="4676076"/>
                <a:ext cx="1912435" cy="66536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>
                <a:stCxn id="27" idx="0"/>
                <a:endCxn id="34" idx="4"/>
              </p:cNvCxnSpPr>
              <p:nvPr/>
            </p:nvCxnSpPr>
            <p:spPr>
              <a:xfrm flipV="1">
                <a:off x="3564674" y="4661210"/>
                <a:ext cx="3259865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>
                <a:stCxn id="27" idx="0"/>
                <a:endCxn id="35" idx="4"/>
              </p:cNvCxnSpPr>
              <p:nvPr/>
            </p:nvCxnSpPr>
            <p:spPr>
              <a:xfrm flipV="1">
                <a:off x="3564674" y="4661212"/>
                <a:ext cx="4757849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>
                <a:stCxn id="28" idx="0"/>
              </p:cNvCxnSpPr>
              <p:nvPr/>
            </p:nvCxnSpPr>
            <p:spPr>
              <a:xfrm flipH="1" flipV="1">
                <a:off x="821470" y="4668644"/>
                <a:ext cx="4791306" cy="6727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>
                <a:stCxn id="28" idx="0"/>
                <a:endCxn id="31" idx="4"/>
              </p:cNvCxnSpPr>
              <p:nvPr/>
            </p:nvCxnSpPr>
            <p:spPr>
              <a:xfrm flipH="1" flipV="1">
                <a:off x="2338968" y="4661211"/>
                <a:ext cx="3273808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>
                <a:stCxn id="28" idx="0"/>
                <a:endCxn id="32" idx="4"/>
              </p:cNvCxnSpPr>
              <p:nvPr/>
            </p:nvCxnSpPr>
            <p:spPr>
              <a:xfrm flipH="1" flipV="1">
                <a:off x="3979125" y="4661210"/>
                <a:ext cx="1633651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>
                <a:stCxn id="28" idx="0"/>
                <a:endCxn id="33" idx="4"/>
              </p:cNvCxnSpPr>
              <p:nvPr/>
            </p:nvCxnSpPr>
            <p:spPr>
              <a:xfrm flipH="1" flipV="1">
                <a:off x="5477109" y="4676076"/>
                <a:ext cx="135667" cy="66536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>
                <a:stCxn id="28" idx="0"/>
                <a:endCxn id="34" idx="4"/>
              </p:cNvCxnSpPr>
              <p:nvPr/>
            </p:nvCxnSpPr>
            <p:spPr>
              <a:xfrm flipV="1">
                <a:off x="5612776" y="4661210"/>
                <a:ext cx="1211763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>
                <a:stCxn id="28" idx="0"/>
                <a:endCxn id="35" idx="4"/>
              </p:cNvCxnSpPr>
              <p:nvPr/>
            </p:nvCxnSpPr>
            <p:spPr>
              <a:xfrm flipV="1">
                <a:off x="5612776" y="4661212"/>
                <a:ext cx="2709747" cy="68022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>
                <a:stCxn id="29" idx="0"/>
              </p:cNvCxnSpPr>
              <p:nvPr/>
            </p:nvCxnSpPr>
            <p:spPr>
              <a:xfrm flipH="1" flipV="1">
                <a:off x="802424" y="4661209"/>
                <a:ext cx="6761816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>
                <a:stCxn id="29" idx="0"/>
                <a:endCxn id="31" idx="4"/>
              </p:cNvCxnSpPr>
              <p:nvPr/>
            </p:nvCxnSpPr>
            <p:spPr>
              <a:xfrm flipH="1" flipV="1">
                <a:off x="2338968" y="4661211"/>
                <a:ext cx="5225272" cy="68022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>
                <a:stCxn id="29" idx="0"/>
                <a:endCxn id="32" idx="4"/>
              </p:cNvCxnSpPr>
              <p:nvPr/>
            </p:nvCxnSpPr>
            <p:spPr>
              <a:xfrm flipH="1" flipV="1">
                <a:off x="3979125" y="4661210"/>
                <a:ext cx="3585115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>
                <a:stCxn id="29" idx="0"/>
                <a:endCxn id="33" idx="4"/>
              </p:cNvCxnSpPr>
              <p:nvPr/>
            </p:nvCxnSpPr>
            <p:spPr>
              <a:xfrm flipH="1" flipV="1">
                <a:off x="5477109" y="4676076"/>
                <a:ext cx="2087131" cy="66535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>
                <a:stCxn id="29" idx="0"/>
                <a:endCxn id="34" idx="4"/>
              </p:cNvCxnSpPr>
              <p:nvPr/>
            </p:nvCxnSpPr>
            <p:spPr>
              <a:xfrm flipH="1" flipV="1">
                <a:off x="6824539" y="4661210"/>
                <a:ext cx="739701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>
                <a:stCxn id="29" idx="0"/>
                <a:endCxn id="35" idx="4"/>
              </p:cNvCxnSpPr>
              <p:nvPr/>
            </p:nvCxnSpPr>
            <p:spPr>
              <a:xfrm flipV="1">
                <a:off x="7564240" y="4661212"/>
                <a:ext cx="758283" cy="68022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>
                <a:stCxn id="30" idx="0"/>
                <a:endCxn id="37" idx="4"/>
              </p:cNvCxnSpPr>
              <p:nvPr/>
            </p:nvCxnSpPr>
            <p:spPr>
              <a:xfrm flipV="1">
                <a:off x="676508" y="3469901"/>
                <a:ext cx="1267522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>
                <a:stCxn id="30" idx="0"/>
                <a:endCxn id="38" idx="4"/>
              </p:cNvCxnSpPr>
              <p:nvPr/>
            </p:nvCxnSpPr>
            <p:spPr>
              <a:xfrm flipV="1">
                <a:off x="676508" y="3469900"/>
                <a:ext cx="3033132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>
                <a:stCxn id="30" idx="0"/>
                <a:endCxn id="39" idx="4"/>
              </p:cNvCxnSpPr>
              <p:nvPr/>
            </p:nvCxnSpPr>
            <p:spPr>
              <a:xfrm flipV="1">
                <a:off x="676508" y="3469899"/>
                <a:ext cx="5081234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>
                <a:stCxn id="30" idx="0"/>
                <a:endCxn id="40" idx="4"/>
              </p:cNvCxnSpPr>
              <p:nvPr/>
            </p:nvCxnSpPr>
            <p:spPr>
              <a:xfrm flipV="1">
                <a:off x="676508" y="3469898"/>
                <a:ext cx="7032698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>
                <a:stCxn id="31" idx="0"/>
                <a:endCxn id="37" idx="4"/>
              </p:cNvCxnSpPr>
              <p:nvPr/>
            </p:nvCxnSpPr>
            <p:spPr>
              <a:xfrm flipH="1" flipV="1">
                <a:off x="1944030" y="3469901"/>
                <a:ext cx="394938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>
                <a:stCxn id="31" idx="0"/>
                <a:endCxn id="38" idx="4"/>
              </p:cNvCxnSpPr>
              <p:nvPr/>
            </p:nvCxnSpPr>
            <p:spPr>
              <a:xfrm flipV="1">
                <a:off x="2338968" y="3469900"/>
                <a:ext cx="1370672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>
                <a:stCxn id="31" idx="0"/>
                <a:endCxn id="39" idx="4"/>
              </p:cNvCxnSpPr>
              <p:nvPr/>
            </p:nvCxnSpPr>
            <p:spPr>
              <a:xfrm flipV="1">
                <a:off x="2338968" y="3469899"/>
                <a:ext cx="3418774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>
                <a:stCxn id="31" idx="0"/>
                <a:endCxn id="40" idx="4"/>
              </p:cNvCxnSpPr>
              <p:nvPr/>
            </p:nvCxnSpPr>
            <p:spPr>
              <a:xfrm flipV="1">
                <a:off x="2338968" y="3469898"/>
                <a:ext cx="5370238" cy="73039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>
                <a:stCxn id="32" idx="0"/>
                <a:endCxn id="37" idx="4"/>
              </p:cNvCxnSpPr>
              <p:nvPr/>
            </p:nvCxnSpPr>
            <p:spPr>
              <a:xfrm flipH="1" flipV="1">
                <a:off x="1944030" y="3469901"/>
                <a:ext cx="2035095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>
                <a:stCxn id="32" idx="0"/>
                <a:endCxn id="38" idx="4"/>
              </p:cNvCxnSpPr>
              <p:nvPr/>
            </p:nvCxnSpPr>
            <p:spPr>
              <a:xfrm flipH="1" flipV="1">
                <a:off x="3709640" y="3469900"/>
                <a:ext cx="269485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>
                <a:stCxn id="32" idx="0"/>
                <a:endCxn id="39" idx="4"/>
              </p:cNvCxnSpPr>
              <p:nvPr/>
            </p:nvCxnSpPr>
            <p:spPr>
              <a:xfrm flipV="1">
                <a:off x="3979125" y="3469899"/>
                <a:ext cx="1778617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>
                <a:stCxn id="32" idx="0"/>
                <a:endCxn id="40" idx="4"/>
              </p:cNvCxnSpPr>
              <p:nvPr/>
            </p:nvCxnSpPr>
            <p:spPr>
              <a:xfrm flipV="1">
                <a:off x="3979125" y="3469898"/>
                <a:ext cx="3730081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>
                <a:stCxn id="33" idx="0"/>
                <a:endCxn id="38" idx="4"/>
              </p:cNvCxnSpPr>
              <p:nvPr/>
            </p:nvCxnSpPr>
            <p:spPr>
              <a:xfrm flipH="1" flipV="1">
                <a:off x="3709640" y="3469900"/>
                <a:ext cx="1767469" cy="74525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>
                <a:stCxn id="33" idx="0"/>
                <a:endCxn id="37" idx="4"/>
              </p:cNvCxnSpPr>
              <p:nvPr/>
            </p:nvCxnSpPr>
            <p:spPr>
              <a:xfrm flipH="1" flipV="1">
                <a:off x="1944030" y="3469901"/>
                <a:ext cx="3533079" cy="74525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>
                <a:stCxn id="33" idx="0"/>
                <a:endCxn id="39" idx="4"/>
              </p:cNvCxnSpPr>
              <p:nvPr/>
            </p:nvCxnSpPr>
            <p:spPr>
              <a:xfrm flipV="1">
                <a:off x="5477109" y="3469899"/>
                <a:ext cx="280633" cy="74525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>
                <a:stCxn id="33" idx="0"/>
                <a:endCxn id="40" idx="4"/>
              </p:cNvCxnSpPr>
              <p:nvPr/>
            </p:nvCxnSpPr>
            <p:spPr>
              <a:xfrm flipV="1">
                <a:off x="5477109" y="3469898"/>
                <a:ext cx="2232097" cy="74525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>
                <a:stCxn id="34" idx="0"/>
                <a:endCxn id="37" idx="4"/>
              </p:cNvCxnSpPr>
              <p:nvPr/>
            </p:nvCxnSpPr>
            <p:spPr>
              <a:xfrm flipH="1" flipV="1">
                <a:off x="1944030" y="3469901"/>
                <a:ext cx="4880509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>
                <a:stCxn id="34" idx="0"/>
                <a:endCxn id="38" idx="4"/>
              </p:cNvCxnSpPr>
              <p:nvPr/>
            </p:nvCxnSpPr>
            <p:spPr>
              <a:xfrm flipH="1" flipV="1">
                <a:off x="3709640" y="3469900"/>
                <a:ext cx="3114899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>
                <a:stCxn id="34" idx="0"/>
                <a:endCxn id="39" idx="4"/>
              </p:cNvCxnSpPr>
              <p:nvPr/>
            </p:nvCxnSpPr>
            <p:spPr>
              <a:xfrm flipH="1" flipV="1">
                <a:off x="5757742" y="3469899"/>
                <a:ext cx="1066797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>
                <a:stCxn id="34" idx="0"/>
                <a:endCxn id="40" idx="4"/>
              </p:cNvCxnSpPr>
              <p:nvPr/>
            </p:nvCxnSpPr>
            <p:spPr>
              <a:xfrm flipV="1">
                <a:off x="6824539" y="3469898"/>
                <a:ext cx="884667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>
                <a:stCxn id="35" idx="0"/>
                <a:endCxn id="37" idx="4"/>
              </p:cNvCxnSpPr>
              <p:nvPr/>
            </p:nvCxnSpPr>
            <p:spPr>
              <a:xfrm flipH="1" flipV="1">
                <a:off x="1944030" y="3469901"/>
                <a:ext cx="6378493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>
                <a:stCxn id="35" idx="0"/>
                <a:endCxn id="38" idx="4"/>
              </p:cNvCxnSpPr>
              <p:nvPr/>
            </p:nvCxnSpPr>
            <p:spPr>
              <a:xfrm flipH="1" flipV="1">
                <a:off x="3709640" y="3469900"/>
                <a:ext cx="4612883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>
                <a:stCxn id="35" idx="0"/>
                <a:endCxn id="39" idx="4"/>
              </p:cNvCxnSpPr>
              <p:nvPr/>
            </p:nvCxnSpPr>
            <p:spPr>
              <a:xfrm flipH="1" flipV="1">
                <a:off x="5757742" y="3469899"/>
                <a:ext cx="2564781" cy="73039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>
                <a:stCxn id="35" idx="0"/>
                <a:endCxn id="40" idx="4"/>
              </p:cNvCxnSpPr>
              <p:nvPr/>
            </p:nvCxnSpPr>
            <p:spPr>
              <a:xfrm flipH="1" flipV="1">
                <a:off x="7709206" y="3469898"/>
                <a:ext cx="613317" cy="73039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>
                <a:stCxn id="37" idx="0"/>
                <a:endCxn id="36" idx="4"/>
              </p:cNvCxnSpPr>
              <p:nvPr/>
            </p:nvCxnSpPr>
            <p:spPr>
              <a:xfrm flipV="1">
                <a:off x="1944030" y="2395661"/>
                <a:ext cx="2650268" cy="59102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>
                <a:stCxn id="38" idx="0"/>
                <a:endCxn id="36" idx="4"/>
              </p:cNvCxnSpPr>
              <p:nvPr/>
            </p:nvCxnSpPr>
            <p:spPr>
              <a:xfrm flipV="1">
                <a:off x="3709640" y="2395661"/>
                <a:ext cx="884658" cy="59102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>
                <a:stCxn id="39" idx="0"/>
                <a:endCxn id="36" idx="4"/>
              </p:cNvCxnSpPr>
              <p:nvPr/>
            </p:nvCxnSpPr>
            <p:spPr>
              <a:xfrm flipH="1" flipV="1">
                <a:off x="4594298" y="2395661"/>
                <a:ext cx="1163444" cy="59101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>
                <a:stCxn id="40" idx="0"/>
                <a:endCxn id="36" idx="4"/>
              </p:cNvCxnSpPr>
              <p:nvPr/>
            </p:nvCxnSpPr>
            <p:spPr>
              <a:xfrm flipH="1" flipV="1">
                <a:off x="4594298" y="2395661"/>
                <a:ext cx="3114908" cy="59101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</p:grpSp>
        <p:sp>
          <p:nvSpPr>
            <p:cNvPr id="9" name="TextBox 8"/>
            <p:cNvSpPr txBox="1"/>
            <p:nvPr/>
          </p:nvSpPr>
          <p:spPr>
            <a:xfrm>
              <a:off x="6211771" y="6315460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0,0,0,0</a:t>
              </a:r>
              <a:endParaRPr lang="en-IN" sz="14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550021" y="5407923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0,0,0,1</a:t>
              </a:r>
              <a:endParaRPr lang="en-IN" sz="14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572769" y="5409028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0,0,1,0</a:t>
              </a:r>
              <a:endParaRPr lang="en-IN" sz="14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735906" y="5407617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0,1,0,0</a:t>
              </a:r>
              <a:endParaRPr lang="en-IN" sz="14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840352" y="5395188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1,0,0,0</a:t>
              </a:r>
              <a:endParaRPr lang="en-IN" sz="14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921196" y="428902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0,1,0,1</a:t>
              </a:r>
              <a:endParaRPr lang="en-IN" sz="1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876309" y="429163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0,1,0,1</a:t>
              </a:r>
              <a:endParaRPr lang="en-IN" sz="14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794259" y="4285169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1,0,0,1</a:t>
              </a:r>
              <a:endParaRPr lang="en-IN" sz="1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660752" y="4301210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0,1,1,0</a:t>
              </a:r>
              <a:endParaRPr lang="en-IN" sz="14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397730" y="4287581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1,0,1,0</a:t>
              </a:r>
              <a:endParaRPr lang="en-IN" sz="14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269270" y="428875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1,1,0,0</a:t>
              </a:r>
              <a:endParaRPr lang="en-IN" sz="1400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647190" y="3111909"/>
              <a:ext cx="589091" cy="4292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0,1,1,1</a:t>
              </a:r>
              <a:endParaRPr lang="en-IN" sz="14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638087" y="3098060"/>
              <a:ext cx="647402" cy="4721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600" dirty="0" smtClean="0"/>
                <a:t>1,0,1,1</a:t>
              </a:r>
              <a:endParaRPr lang="en-IN" sz="16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818423" y="3119340"/>
              <a:ext cx="589091" cy="4292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1,1,0,1</a:t>
              </a:r>
              <a:endParaRPr lang="en-IN" sz="14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918269" y="3123056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1,1,1,0</a:t>
              </a:r>
              <a:endParaRPr lang="en-IN" sz="14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158057" y="2061337"/>
              <a:ext cx="589091" cy="4292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sz="1400" dirty="0" smtClean="0"/>
                <a:t>1,1,1,1</a:t>
              </a:r>
              <a:endParaRPr lang="en-IN" sz="1400" dirty="0"/>
            </a:p>
          </p:txBody>
        </p:sp>
      </p:grpSp>
      <p:sp>
        <p:nvSpPr>
          <p:cNvPr id="97" name="TextBox 96"/>
          <p:cNvSpPr txBox="1"/>
          <p:nvPr/>
        </p:nvSpPr>
        <p:spPr>
          <a:xfrm>
            <a:off x="6616476" y="1941336"/>
            <a:ext cx="20862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 smtClean="0">
                <a:solidFill>
                  <a:srgbClr val="002060"/>
                </a:solidFill>
              </a:rPr>
              <a:t>Four Features – x</a:t>
            </a:r>
            <a:r>
              <a:rPr lang="en-IN" sz="1200" baseline="-25000" dirty="0" smtClean="0">
                <a:solidFill>
                  <a:srgbClr val="002060"/>
                </a:solidFill>
              </a:rPr>
              <a:t>1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2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3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4</a:t>
            </a:r>
            <a:endParaRPr lang="en-IN" sz="1200" baseline="-25000" dirty="0">
              <a:solidFill>
                <a:srgbClr val="002060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6444786" y="2222624"/>
            <a:ext cx="23371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 smtClean="0">
                <a:solidFill>
                  <a:srgbClr val="002060"/>
                </a:solidFill>
              </a:rPr>
              <a:t>1-x</a:t>
            </a:r>
            <a:r>
              <a:rPr lang="en-IN" sz="1200" baseline="-25000" dirty="0" smtClean="0">
                <a:solidFill>
                  <a:srgbClr val="002060"/>
                </a:solidFill>
              </a:rPr>
              <a:t>i</a:t>
            </a:r>
            <a:r>
              <a:rPr lang="en-IN" sz="1200" dirty="0" smtClean="0">
                <a:solidFill>
                  <a:srgbClr val="002060"/>
                </a:solidFill>
              </a:rPr>
              <a:t> is selected; 0-x</a:t>
            </a:r>
            <a:r>
              <a:rPr lang="en-IN" sz="1200" baseline="-25000" dirty="0" smtClean="0">
                <a:solidFill>
                  <a:srgbClr val="002060"/>
                </a:solidFill>
              </a:rPr>
              <a:t>i</a:t>
            </a:r>
            <a:r>
              <a:rPr lang="en-IN" sz="1200" dirty="0" smtClean="0">
                <a:solidFill>
                  <a:srgbClr val="002060"/>
                </a:solidFill>
              </a:rPr>
              <a:t> is not selected</a:t>
            </a:r>
            <a:endParaRPr lang="en-IN" sz="1200" dirty="0">
              <a:solidFill>
                <a:srgbClr val="002060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7209666" y="5313314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x</a:t>
            </a:r>
            <a:r>
              <a:rPr lang="en-IN" baseline="-25000" dirty="0" smtClean="0"/>
              <a:t>2</a:t>
            </a:r>
            <a:endParaRPr lang="en-IN" baseline="-25000" dirty="0"/>
          </a:p>
        </p:txBody>
      </p:sp>
    </p:spTree>
    <p:extLst>
      <p:ext uri="{BB962C8B-B14F-4D97-AF65-F5344CB8AC3E}">
        <p14:creationId xmlns:p14="http://schemas.microsoft.com/office/powerpoint/2010/main" val="689455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687475"/>
            <a:ext cx="7989752" cy="815222"/>
          </a:xfrm>
        </p:spPr>
        <p:txBody>
          <a:bodyPr>
            <a:normAutofit/>
          </a:bodyPr>
          <a:lstStyle/>
          <a:p>
            <a:r>
              <a:rPr lang="en-IN" sz="4400" b="1" dirty="0" smtClean="0"/>
              <a:t>Illustration (BDS)</a:t>
            </a:r>
            <a:endParaRPr lang="en-IN" sz="4400" b="1" dirty="0"/>
          </a:p>
        </p:txBody>
      </p:sp>
      <p:grpSp>
        <p:nvGrpSpPr>
          <p:cNvPr id="5" name="Group 4"/>
          <p:cNvGrpSpPr/>
          <p:nvPr/>
        </p:nvGrpSpPr>
        <p:grpSpPr>
          <a:xfrm>
            <a:off x="1212229" y="1941336"/>
            <a:ext cx="5568220" cy="4786566"/>
            <a:chOff x="3921196" y="2001652"/>
            <a:chExt cx="4940308" cy="4689080"/>
          </a:xfrm>
        </p:grpSpPr>
        <p:grpSp>
          <p:nvGrpSpPr>
            <p:cNvPr id="8" name="Group 7"/>
            <p:cNvGrpSpPr/>
            <p:nvPr/>
          </p:nvGrpSpPr>
          <p:grpSpPr>
            <a:xfrm>
              <a:off x="3925232" y="2001652"/>
              <a:ext cx="4936272" cy="4689080"/>
              <a:chOff x="156118" y="1912442"/>
              <a:chExt cx="8686795" cy="4867499"/>
            </a:xfrm>
          </p:grpSpPr>
          <p:sp>
            <p:nvSpPr>
              <p:cNvPr id="25" name="Oval 24"/>
              <p:cNvSpPr/>
              <p:nvPr/>
            </p:nvSpPr>
            <p:spPr>
              <a:xfrm>
                <a:off x="4163122" y="6296722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1289825" y="5341438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3055435" y="5341437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5103537" y="5341436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7055001" y="5341435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156118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1818578" y="4200291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3458735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4956719" y="4215156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6304149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7802133" y="4200292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4085059" y="1912442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1434791" y="2986682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3200401" y="2986681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5248503" y="2986680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7199967" y="2986679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1" name="Straight Connector 40"/>
              <p:cNvCxnSpPr>
                <a:stCxn id="25" idx="0"/>
                <a:endCxn id="26" idx="4"/>
              </p:cNvCxnSpPr>
              <p:nvPr/>
            </p:nvCxnSpPr>
            <p:spPr>
              <a:xfrm flipH="1" flipV="1">
                <a:off x="1799064" y="5824657"/>
                <a:ext cx="2873297" cy="47206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>
                <a:stCxn id="25" idx="0"/>
                <a:endCxn id="27" idx="4"/>
              </p:cNvCxnSpPr>
              <p:nvPr/>
            </p:nvCxnSpPr>
            <p:spPr>
              <a:xfrm flipH="1" flipV="1">
                <a:off x="3564674" y="5824656"/>
                <a:ext cx="1107687" cy="47206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>
                <a:stCxn id="25" idx="0"/>
                <a:endCxn id="28" idx="4"/>
              </p:cNvCxnSpPr>
              <p:nvPr/>
            </p:nvCxnSpPr>
            <p:spPr>
              <a:xfrm flipV="1">
                <a:off x="4672361" y="5824655"/>
                <a:ext cx="940415" cy="472067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>
                <a:stCxn id="25" idx="0"/>
                <a:endCxn id="29" idx="4"/>
              </p:cNvCxnSpPr>
              <p:nvPr/>
            </p:nvCxnSpPr>
            <p:spPr>
              <a:xfrm flipV="1">
                <a:off x="4672361" y="5824654"/>
                <a:ext cx="2891879" cy="47206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>
                <a:stCxn id="26" idx="0"/>
              </p:cNvCxnSpPr>
              <p:nvPr/>
            </p:nvCxnSpPr>
            <p:spPr>
              <a:xfrm flipH="1" flipV="1">
                <a:off x="802888" y="4676076"/>
                <a:ext cx="996176" cy="66536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>
                <a:stCxn id="26" idx="0"/>
                <a:endCxn id="31" idx="4"/>
              </p:cNvCxnSpPr>
              <p:nvPr/>
            </p:nvCxnSpPr>
            <p:spPr>
              <a:xfrm flipV="1">
                <a:off x="1799064" y="4661211"/>
                <a:ext cx="539904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>
                <a:stCxn id="26" idx="0"/>
                <a:endCxn id="32" idx="4"/>
              </p:cNvCxnSpPr>
              <p:nvPr/>
            </p:nvCxnSpPr>
            <p:spPr>
              <a:xfrm flipV="1">
                <a:off x="1799064" y="4661210"/>
                <a:ext cx="2180061" cy="68022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>
                <a:stCxn id="26" idx="0"/>
                <a:endCxn id="33" idx="4"/>
              </p:cNvCxnSpPr>
              <p:nvPr/>
            </p:nvCxnSpPr>
            <p:spPr>
              <a:xfrm flipV="1">
                <a:off x="1799064" y="4676076"/>
                <a:ext cx="3678045" cy="66536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>
                <a:stCxn id="26" idx="0"/>
                <a:endCxn id="34" idx="4"/>
              </p:cNvCxnSpPr>
              <p:nvPr/>
            </p:nvCxnSpPr>
            <p:spPr>
              <a:xfrm flipV="1">
                <a:off x="1799064" y="4661210"/>
                <a:ext cx="5025475" cy="68022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>
                <a:stCxn id="26" idx="0"/>
                <a:endCxn id="35" idx="4"/>
              </p:cNvCxnSpPr>
              <p:nvPr/>
            </p:nvCxnSpPr>
            <p:spPr>
              <a:xfrm flipV="1">
                <a:off x="1799064" y="4661212"/>
                <a:ext cx="6523459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>
                <a:stCxn id="27" idx="0"/>
              </p:cNvCxnSpPr>
              <p:nvPr/>
            </p:nvCxnSpPr>
            <p:spPr>
              <a:xfrm flipH="1" flipV="1">
                <a:off x="802888" y="4676074"/>
                <a:ext cx="2761786" cy="66536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>
                <a:stCxn id="27" idx="0"/>
                <a:endCxn id="31" idx="4"/>
              </p:cNvCxnSpPr>
              <p:nvPr/>
            </p:nvCxnSpPr>
            <p:spPr>
              <a:xfrm flipH="1" flipV="1">
                <a:off x="2338968" y="4661211"/>
                <a:ext cx="1225706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>
                <a:stCxn id="27" idx="0"/>
                <a:endCxn id="32" idx="4"/>
              </p:cNvCxnSpPr>
              <p:nvPr/>
            </p:nvCxnSpPr>
            <p:spPr>
              <a:xfrm flipV="1">
                <a:off x="3564674" y="4661210"/>
                <a:ext cx="414451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>
                <a:stCxn id="27" idx="0"/>
                <a:endCxn id="33" idx="4"/>
              </p:cNvCxnSpPr>
              <p:nvPr/>
            </p:nvCxnSpPr>
            <p:spPr>
              <a:xfrm flipV="1">
                <a:off x="3564674" y="4676076"/>
                <a:ext cx="1912435" cy="66536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>
                <a:stCxn id="27" idx="0"/>
                <a:endCxn id="34" idx="4"/>
              </p:cNvCxnSpPr>
              <p:nvPr/>
            </p:nvCxnSpPr>
            <p:spPr>
              <a:xfrm flipV="1">
                <a:off x="3564674" y="4661210"/>
                <a:ext cx="3259865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>
                <a:stCxn id="27" idx="0"/>
                <a:endCxn id="35" idx="4"/>
              </p:cNvCxnSpPr>
              <p:nvPr/>
            </p:nvCxnSpPr>
            <p:spPr>
              <a:xfrm flipV="1">
                <a:off x="3564674" y="4661212"/>
                <a:ext cx="4757849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>
                <a:stCxn id="28" idx="0"/>
              </p:cNvCxnSpPr>
              <p:nvPr/>
            </p:nvCxnSpPr>
            <p:spPr>
              <a:xfrm flipH="1" flipV="1">
                <a:off x="821470" y="4668644"/>
                <a:ext cx="4791306" cy="6727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>
                <a:stCxn id="28" idx="0"/>
                <a:endCxn id="31" idx="4"/>
              </p:cNvCxnSpPr>
              <p:nvPr/>
            </p:nvCxnSpPr>
            <p:spPr>
              <a:xfrm flipH="1" flipV="1">
                <a:off x="2338968" y="4661211"/>
                <a:ext cx="3273808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>
                <a:stCxn id="28" idx="0"/>
                <a:endCxn id="32" idx="4"/>
              </p:cNvCxnSpPr>
              <p:nvPr/>
            </p:nvCxnSpPr>
            <p:spPr>
              <a:xfrm flipH="1" flipV="1">
                <a:off x="3979125" y="4661210"/>
                <a:ext cx="1633651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>
                <a:stCxn id="28" idx="0"/>
                <a:endCxn id="33" idx="4"/>
              </p:cNvCxnSpPr>
              <p:nvPr/>
            </p:nvCxnSpPr>
            <p:spPr>
              <a:xfrm flipH="1" flipV="1">
                <a:off x="5477109" y="4676076"/>
                <a:ext cx="135667" cy="66536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>
                <a:stCxn id="28" idx="0"/>
                <a:endCxn id="34" idx="4"/>
              </p:cNvCxnSpPr>
              <p:nvPr/>
            </p:nvCxnSpPr>
            <p:spPr>
              <a:xfrm flipV="1">
                <a:off x="5612776" y="4661210"/>
                <a:ext cx="1211763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>
                <a:stCxn id="28" idx="0"/>
                <a:endCxn id="35" idx="4"/>
              </p:cNvCxnSpPr>
              <p:nvPr/>
            </p:nvCxnSpPr>
            <p:spPr>
              <a:xfrm flipV="1">
                <a:off x="5612776" y="4661212"/>
                <a:ext cx="2709747" cy="68022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>
                <a:stCxn id="29" idx="0"/>
              </p:cNvCxnSpPr>
              <p:nvPr/>
            </p:nvCxnSpPr>
            <p:spPr>
              <a:xfrm flipH="1" flipV="1">
                <a:off x="802424" y="4661209"/>
                <a:ext cx="6761816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>
                <a:stCxn id="29" idx="0"/>
                <a:endCxn id="31" idx="4"/>
              </p:cNvCxnSpPr>
              <p:nvPr/>
            </p:nvCxnSpPr>
            <p:spPr>
              <a:xfrm flipH="1" flipV="1">
                <a:off x="2338968" y="4661211"/>
                <a:ext cx="5225272" cy="68022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>
                <a:stCxn id="29" idx="0"/>
                <a:endCxn id="32" idx="4"/>
              </p:cNvCxnSpPr>
              <p:nvPr/>
            </p:nvCxnSpPr>
            <p:spPr>
              <a:xfrm flipH="1" flipV="1">
                <a:off x="3979125" y="4661210"/>
                <a:ext cx="3585115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>
                <a:stCxn id="29" idx="0"/>
                <a:endCxn id="33" idx="4"/>
              </p:cNvCxnSpPr>
              <p:nvPr/>
            </p:nvCxnSpPr>
            <p:spPr>
              <a:xfrm flipH="1" flipV="1">
                <a:off x="5477109" y="4676076"/>
                <a:ext cx="2087131" cy="66535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>
                <a:stCxn id="29" idx="0"/>
                <a:endCxn id="34" idx="4"/>
              </p:cNvCxnSpPr>
              <p:nvPr/>
            </p:nvCxnSpPr>
            <p:spPr>
              <a:xfrm flipH="1" flipV="1">
                <a:off x="6824539" y="4661210"/>
                <a:ext cx="739701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>
                <a:stCxn id="29" idx="0"/>
                <a:endCxn id="35" idx="4"/>
              </p:cNvCxnSpPr>
              <p:nvPr/>
            </p:nvCxnSpPr>
            <p:spPr>
              <a:xfrm flipV="1">
                <a:off x="7564240" y="4661212"/>
                <a:ext cx="758283" cy="68022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>
                <a:stCxn id="30" idx="0"/>
                <a:endCxn id="37" idx="4"/>
              </p:cNvCxnSpPr>
              <p:nvPr/>
            </p:nvCxnSpPr>
            <p:spPr>
              <a:xfrm flipV="1">
                <a:off x="676508" y="3469901"/>
                <a:ext cx="1267522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>
                <a:stCxn id="30" idx="0"/>
                <a:endCxn id="38" idx="4"/>
              </p:cNvCxnSpPr>
              <p:nvPr/>
            </p:nvCxnSpPr>
            <p:spPr>
              <a:xfrm flipV="1">
                <a:off x="676508" y="3469900"/>
                <a:ext cx="3033132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>
                <a:stCxn id="30" idx="0"/>
                <a:endCxn id="39" idx="4"/>
              </p:cNvCxnSpPr>
              <p:nvPr/>
            </p:nvCxnSpPr>
            <p:spPr>
              <a:xfrm flipV="1">
                <a:off x="676508" y="3469899"/>
                <a:ext cx="5081234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>
                <a:stCxn id="30" idx="0"/>
                <a:endCxn id="40" idx="4"/>
              </p:cNvCxnSpPr>
              <p:nvPr/>
            </p:nvCxnSpPr>
            <p:spPr>
              <a:xfrm flipV="1">
                <a:off x="676508" y="3469898"/>
                <a:ext cx="7032698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>
                <a:stCxn id="31" idx="0"/>
                <a:endCxn id="37" idx="4"/>
              </p:cNvCxnSpPr>
              <p:nvPr/>
            </p:nvCxnSpPr>
            <p:spPr>
              <a:xfrm flipH="1" flipV="1">
                <a:off x="1944030" y="3469901"/>
                <a:ext cx="394938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>
                <a:stCxn id="31" idx="0"/>
                <a:endCxn id="38" idx="4"/>
              </p:cNvCxnSpPr>
              <p:nvPr/>
            </p:nvCxnSpPr>
            <p:spPr>
              <a:xfrm flipV="1">
                <a:off x="2338968" y="3469900"/>
                <a:ext cx="1370672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>
                <a:stCxn id="31" idx="0"/>
                <a:endCxn id="39" idx="4"/>
              </p:cNvCxnSpPr>
              <p:nvPr/>
            </p:nvCxnSpPr>
            <p:spPr>
              <a:xfrm flipV="1">
                <a:off x="2338968" y="3469899"/>
                <a:ext cx="3418774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>
                <a:stCxn id="31" idx="0"/>
                <a:endCxn id="40" idx="4"/>
              </p:cNvCxnSpPr>
              <p:nvPr/>
            </p:nvCxnSpPr>
            <p:spPr>
              <a:xfrm flipV="1">
                <a:off x="2338968" y="3469898"/>
                <a:ext cx="5370238" cy="73039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>
                <a:stCxn id="32" idx="0"/>
                <a:endCxn id="37" idx="4"/>
              </p:cNvCxnSpPr>
              <p:nvPr/>
            </p:nvCxnSpPr>
            <p:spPr>
              <a:xfrm flipH="1" flipV="1">
                <a:off x="1944030" y="3469901"/>
                <a:ext cx="2035095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>
                <a:stCxn id="32" idx="0"/>
                <a:endCxn id="38" idx="4"/>
              </p:cNvCxnSpPr>
              <p:nvPr/>
            </p:nvCxnSpPr>
            <p:spPr>
              <a:xfrm flipH="1" flipV="1">
                <a:off x="3709640" y="3469900"/>
                <a:ext cx="269485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>
                <a:stCxn id="32" idx="0"/>
                <a:endCxn id="39" idx="4"/>
              </p:cNvCxnSpPr>
              <p:nvPr/>
            </p:nvCxnSpPr>
            <p:spPr>
              <a:xfrm flipV="1">
                <a:off x="3979125" y="3469899"/>
                <a:ext cx="1778617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>
                <a:stCxn id="32" idx="0"/>
                <a:endCxn id="40" idx="4"/>
              </p:cNvCxnSpPr>
              <p:nvPr/>
            </p:nvCxnSpPr>
            <p:spPr>
              <a:xfrm flipV="1">
                <a:off x="3979125" y="3469898"/>
                <a:ext cx="3730081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>
                <a:stCxn id="33" idx="0"/>
                <a:endCxn id="38" idx="4"/>
              </p:cNvCxnSpPr>
              <p:nvPr/>
            </p:nvCxnSpPr>
            <p:spPr>
              <a:xfrm flipH="1" flipV="1">
                <a:off x="3709640" y="3469900"/>
                <a:ext cx="1767469" cy="74525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>
                <a:stCxn id="33" idx="0"/>
                <a:endCxn id="37" idx="4"/>
              </p:cNvCxnSpPr>
              <p:nvPr/>
            </p:nvCxnSpPr>
            <p:spPr>
              <a:xfrm flipH="1" flipV="1">
                <a:off x="1944030" y="3469901"/>
                <a:ext cx="3533079" cy="74525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>
                <a:stCxn id="33" idx="0"/>
                <a:endCxn id="39" idx="4"/>
              </p:cNvCxnSpPr>
              <p:nvPr/>
            </p:nvCxnSpPr>
            <p:spPr>
              <a:xfrm flipV="1">
                <a:off x="5477109" y="3469899"/>
                <a:ext cx="280633" cy="74525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>
                <a:stCxn id="33" idx="0"/>
                <a:endCxn id="40" idx="4"/>
              </p:cNvCxnSpPr>
              <p:nvPr/>
            </p:nvCxnSpPr>
            <p:spPr>
              <a:xfrm flipV="1">
                <a:off x="5477109" y="3469898"/>
                <a:ext cx="2232097" cy="74525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>
                <a:stCxn id="34" idx="0"/>
                <a:endCxn id="37" idx="4"/>
              </p:cNvCxnSpPr>
              <p:nvPr/>
            </p:nvCxnSpPr>
            <p:spPr>
              <a:xfrm flipH="1" flipV="1">
                <a:off x="1944030" y="3469901"/>
                <a:ext cx="4880509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>
                <a:stCxn id="34" idx="0"/>
                <a:endCxn id="38" idx="4"/>
              </p:cNvCxnSpPr>
              <p:nvPr/>
            </p:nvCxnSpPr>
            <p:spPr>
              <a:xfrm flipH="1" flipV="1">
                <a:off x="3709640" y="3469900"/>
                <a:ext cx="3114899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>
                <a:stCxn id="34" idx="0"/>
                <a:endCxn id="39" idx="4"/>
              </p:cNvCxnSpPr>
              <p:nvPr/>
            </p:nvCxnSpPr>
            <p:spPr>
              <a:xfrm flipH="1" flipV="1">
                <a:off x="5757742" y="3469899"/>
                <a:ext cx="1066797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>
                <a:stCxn id="34" idx="0"/>
                <a:endCxn id="40" idx="4"/>
              </p:cNvCxnSpPr>
              <p:nvPr/>
            </p:nvCxnSpPr>
            <p:spPr>
              <a:xfrm flipV="1">
                <a:off x="6824539" y="3469898"/>
                <a:ext cx="884667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>
                <a:stCxn id="35" idx="0"/>
                <a:endCxn id="37" idx="4"/>
              </p:cNvCxnSpPr>
              <p:nvPr/>
            </p:nvCxnSpPr>
            <p:spPr>
              <a:xfrm flipH="1" flipV="1">
                <a:off x="1944030" y="3469901"/>
                <a:ext cx="6378493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>
                <a:stCxn id="35" idx="0"/>
                <a:endCxn id="38" idx="4"/>
              </p:cNvCxnSpPr>
              <p:nvPr/>
            </p:nvCxnSpPr>
            <p:spPr>
              <a:xfrm flipH="1" flipV="1">
                <a:off x="3709640" y="3469900"/>
                <a:ext cx="4612883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>
                <a:stCxn id="35" idx="0"/>
                <a:endCxn id="39" idx="4"/>
              </p:cNvCxnSpPr>
              <p:nvPr/>
            </p:nvCxnSpPr>
            <p:spPr>
              <a:xfrm flipH="1" flipV="1">
                <a:off x="5757742" y="3469899"/>
                <a:ext cx="2564781" cy="73039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>
                <a:stCxn id="35" idx="0"/>
                <a:endCxn id="40" idx="4"/>
              </p:cNvCxnSpPr>
              <p:nvPr/>
            </p:nvCxnSpPr>
            <p:spPr>
              <a:xfrm flipH="1" flipV="1">
                <a:off x="7709206" y="3469898"/>
                <a:ext cx="613317" cy="73039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>
                <a:stCxn id="37" idx="0"/>
                <a:endCxn id="36" idx="4"/>
              </p:cNvCxnSpPr>
              <p:nvPr/>
            </p:nvCxnSpPr>
            <p:spPr>
              <a:xfrm flipV="1">
                <a:off x="1944030" y="2395661"/>
                <a:ext cx="2650268" cy="59102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>
                <a:stCxn id="38" idx="0"/>
                <a:endCxn id="36" idx="4"/>
              </p:cNvCxnSpPr>
              <p:nvPr/>
            </p:nvCxnSpPr>
            <p:spPr>
              <a:xfrm flipV="1">
                <a:off x="3709640" y="2395661"/>
                <a:ext cx="884658" cy="59102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>
                <a:stCxn id="39" idx="0"/>
                <a:endCxn id="36" idx="4"/>
              </p:cNvCxnSpPr>
              <p:nvPr/>
            </p:nvCxnSpPr>
            <p:spPr>
              <a:xfrm flipH="1" flipV="1">
                <a:off x="4594298" y="2395661"/>
                <a:ext cx="1163444" cy="591019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>
                <a:stCxn id="40" idx="0"/>
                <a:endCxn id="36" idx="4"/>
              </p:cNvCxnSpPr>
              <p:nvPr/>
            </p:nvCxnSpPr>
            <p:spPr>
              <a:xfrm flipH="1" flipV="1">
                <a:off x="4594298" y="2395661"/>
                <a:ext cx="3114908" cy="59101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</p:grpSp>
        <p:sp>
          <p:nvSpPr>
            <p:cNvPr id="9" name="TextBox 8"/>
            <p:cNvSpPr txBox="1"/>
            <p:nvPr/>
          </p:nvSpPr>
          <p:spPr>
            <a:xfrm>
              <a:off x="6211771" y="6315460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0,0,0,0</a:t>
              </a:r>
              <a:endParaRPr lang="en-IN" sz="14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550021" y="5407923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0,0,0,1</a:t>
              </a:r>
              <a:endParaRPr lang="en-IN" sz="14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572769" y="5409028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0,0,1,0</a:t>
              </a:r>
              <a:endParaRPr lang="en-IN" sz="14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735906" y="5407617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0,1,0,0</a:t>
              </a:r>
              <a:endParaRPr lang="en-IN" sz="14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840352" y="5395188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1,0,0,0</a:t>
              </a:r>
              <a:endParaRPr lang="en-IN" sz="14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921196" y="428902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0,1,0,1</a:t>
              </a:r>
              <a:endParaRPr lang="en-IN" sz="1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876309" y="429163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0,1,0,1</a:t>
              </a:r>
              <a:endParaRPr lang="en-IN" sz="14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794259" y="4285169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1,0,0,1</a:t>
              </a:r>
              <a:endParaRPr lang="en-IN" sz="1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660752" y="4301210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0,1,1,0</a:t>
              </a:r>
              <a:endParaRPr lang="en-IN" sz="14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397730" y="4287581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1,0,1,0</a:t>
              </a:r>
              <a:endParaRPr lang="en-IN" sz="14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269270" y="428875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1,1,0,0</a:t>
              </a:r>
              <a:endParaRPr lang="en-IN" sz="1400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647190" y="3111909"/>
              <a:ext cx="589091" cy="4292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0,1,1,1</a:t>
              </a:r>
              <a:endParaRPr lang="en-IN" sz="14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638087" y="3098060"/>
              <a:ext cx="647402" cy="4721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600" dirty="0" smtClean="0"/>
                <a:t>1,0,1,1</a:t>
              </a:r>
              <a:endParaRPr lang="en-IN" sz="16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818423" y="3119340"/>
              <a:ext cx="589091" cy="4292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1,1,0,1</a:t>
              </a:r>
              <a:endParaRPr lang="en-IN" sz="14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918269" y="3123056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1,1,1,0</a:t>
              </a:r>
              <a:endParaRPr lang="en-IN" sz="14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158057" y="2061337"/>
              <a:ext cx="589091" cy="4292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sz="1400" dirty="0" smtClean="0"/>
                <a:t>1,1,1,1</a:t>
              </a:r>
              <a:endParaRPr lang="en-IN" sz="1400" dirty="0"/>
            </a:p>
          </p:txBody>
        </p:sp>
      </p:grpSp>
      <p:sp>
        <p:nvSpPr>
          <p:cNvPr id="97" name="TextBox 96"/>
          <p:cNvSpPr txBox="1"/>
          <p:nvPr/>
        </p:nvSpPr>
        <p:spPr>
          <a:xfrm>
            <a:off x="6616476" y="1941336"/>
            <a:ext cx="20862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 smtClean="0">
                <a:solidFill>
                  <a:srgbClr val="002060"/>
                </a:solidFill>
              </a:rPr>
              <a:t>Four Features – x</a:t>
            </a:r>
            <a:r>
              <a:rPr lang="en-IN" sz="1200" baseline="-25000" dirty="0" smtClean="0">
                <a:solidFill>
                  <a:srgbClr val="002060"/>
                </a:solidFill>
              </a:rPr>
              <a:t>1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2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3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4</a:t>
            </a:r>
            <a:endParaRPr lang="en-IN" sz="1200" baseline="-25000" dirty="0">
              <a:solidFill>
                <a:srgbClr val="002060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6444786" y="2222624"/>
            <a:ext cx="23371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 smtClean="0">
                <a:solidFill>
                  <a:srgbClr val="002060"/>
                </a:solidFill>
              </a:rPr>
              <a:t>1-x</a:t>
            </a:r>
            <a:r>
              <a:rPr lang="en-IN" sz="1200" baseline="-25000" dirty="0" smtClean="0">
                <a:solidFill>
                  <a:srgbClr val="002060"/>
                </a:solidFill>
              </a:rPr>
              <a:t>i</a:t>
            </a:r>
            <a:r>
              <a:rPr lang="en-IN" sz="1200" dirty="0" smtClean="0">
                <a:solidFill>
                  <a:srgbClr val="002060"/>
                </a:solidFill>
              </a:rPr>
              <a:t> is selected; 0-x</a:t>
            </a:r>
            <a:r>
              <a:rPr lang="en-IN" sz="1200" baseline="-25000" dirty="0" smtClean="0">
                <a:solidFill>
                  <a:srgbClr val="002060"/>
                </a:solidFill>
              </a:rPr>
              <a:t>i</a:t>
            </a:r>
            <a:r>
              <a:rPr lang="en-IN" sz="1200" dirty="0" smtClean="0">
                <a:solidFill>
                  <a:srgbClr val="002060"/>
                </a:solidFill>
              </a:rPr>
              <a:t> is not selected</a:t>
            </a:r>
            <a:endParaRPr lang="en-IN" sz="1200" dirty="0">
              <a:solidFill>
                <a:srgbClr val="002060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7186409" y="2944404"/>
            <a:ext cx="9464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x</a:t>
            </a:r>
            <a:r>
              <a:rPr lang="en-IN" baseline="-25000" dirty="0" smtClean="0"/>
              <a:t>2</a:t>
            </a:r>
            <a:r>
              <a:rPr lang="en-IN" dirty="0" smtClean="0"/>
              <a:t>, x</a:t>
            </a:r>
            <a:r>
              <a:rPr lang="en-IN" baseline="-25000" dirty="0" smtClean="0"/>
              <a:t>1</a:t>
            </a:r>
            <a:r>
              <a:rPr lang="en-IN" dirty="0" smtClean="0"/>
              <a:t>, x</a:t>
            </a:r>
            <a:r>
              <a:rPr lang="en-IN" baseline="-25000" dirty="0" smtClean="0"/>
              <a:t>4</a:t>
            </a:r>
            <a:endParaRPr lang="en-IN" baseline="-25000" dirty="0"/>
          </a:p>
        </p:txBody>
      </p:sp>
      <p:sp>
        <p:nvSpPr>
          <p:cNvPr id="100" name="TextBox 99"/>
          <p:cNvSpPr txBox="1"/>
          <p:nvPr/>
        </p:nvSpPr>
        <p:spPr>
          <a:xfrm>
            <a:off x="7209666" y="5313314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x</a:t>
            </a:r>
            <a:r>
              <a:rPr lang="en-IN" baseline="-25000" dirty="0" smtClean="0"/>
              <a:t>2</a:t>
            </a:r>
            <a:endParaRPr lang="en-IN" baseline="-25000" dirty="0"/>
          </a:p>
        </p:txBody>
      </p:sp>
    </p:spTree>
    <p:extLst>
      <p:ext uri="{BB962C8B-B14F-4D97-AF65-F5344CB8AC3E}">
        <p14:creationId xmlns:p14="http://schemas.microsoft.com/office/powerpoint/2010/main" val="1261789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687475"/>
            <a:ext cx="7989752" cy="815222"/>
          </a:xfrm>
        </p:spPr>
        <p:txBody>
          <a:bodyPr>
            <a:normAutofit/>
          </a:bodyPr>
          <a:lstStyle/>
          <a:p>
            <a:r>
              <a:rPr lang="en-IN" sz="4400" b="1" dirty="0" smtClean="0"/>
              <a:t>Illustration (BDS)</a:t>
            </a:r>
            <a:endParaRPr lang="en-IN" sz="4400" b="1" dirty="0"/>
          </a:p>
        </p:txBody>
      </p:sp>
      <p:grpSp>
        <p:nvGrpSpPr>
          <p:cNvPr id="5" name="Group 4"/>
          <p:cNvGrpSpPr/>
          <p:nvPr/>
        </p:nvGrpSpPr>
        <p:grpSpPr>
          <a:xfrm>
            <a:off x="1212229" y="1941336"/>
            <a:ext cx="5568220" cy="4786566"/>
            <a:chOff x="3921196" y="2001652"/>
            <a:chExt cx="4940308" cy="4689080"/>
          </a:xfrm>
        </p:grpSpPr>
        <p:grpSp>
          <p:nvGrpSpPr>
            <p:cNvPr id="8" name="Group 7"/>
            <p:cNvGrpSpPr/>
            <p:nvPr/>
          </p:nvGrpSpPr>
          <p:grpSpPr>
            <a:xfrm>
              <a:off x="3925232" y="2001652"/>
              <a:ext cx="4936272" cy="4689080"/>
              <a:chOff x="156118" y="1912442"/>
              <a:chExt cx="8686795" cy="4867499"/>
            </a:xfrm>
          </p:grpSpPr>
          <p:sp>
            <p:nvSpPr>
              <p:cNvPr id="25" name="Oval 24"/>
              <p:cNvSpPr/>
              <p:nvPr/>
            </p:nvSpPr>
            <p:spPr>
              <a:xfrm>
                <a:off x="4163122" y="6296722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1289825" y="5341438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3055435" y="5341437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5103537" y="5341436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7055001" y="5341435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156118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1818578" y="4200291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3458735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4956719" y="4215156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6304149" y="4200290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7802133" y="4200292"/>
                <a:ext cx="1040780" cy="4609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4085059" y="1912442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1434791" y="2986682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3200401" y="2986681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5248503" y="2986680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7199967" y="2986679"/>
                <a:ext cx="1018478" cy="48321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sz="1100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1" name="Straight Connector 40"/>
              <p:cNvCxnSpPr>
                <a:stCxn id="25" idx="0"/>
                <a:endCxn id="26" idx="4"/>
              </p:cNvCxnSpPr>
              <p:nvPr/>
            </p:nvCxnSpPr>
            <p:spPr>
              <a:xfrm flipH="1" flipV="1">
                <a:off x="1799064" y="5824657"/>
                <a:ext cx="2873297" cy="47206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>
                <a:stCxn id="25" idx="0"/>
                <a:endCxn id="27" idx="4"/>
              </p:cNvCxnSpPr>
              <p:nvPr/>
            </p:nvCxnSpPr>
            <p:spPr>
              <a:xfrm flipH="1" flipV="1">
                <a:off x="3564674" y="5824656"/>
                <a:ext cx="1107687" cy="47206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>
                <a:stCxn id="25" idx="0"/>
                <a:endCxn id="28" idx="4"/>
              </p:cNvCxnSpPr>
              <p:nvPr/>
            </p:nvCxnSpPr>
            <p:spPr>
              <a:xfrm flipV="1">
                <a:off x="4672361" y="5824655"/>
                <a:ext cx="940415" cy="472067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>
                <a:stCxn id="25" idx="0"/>
                <a:endCxn id="29" idx="4"/>
              </p:cNvCxnSpPr>
              <p:nvPr/>
            </p:nvCxnSpPr>
            <p:spPr>
              <a:xfrm flipV="1">
                <a:off x="4672361" y="5824654"/>
                <a:ext cx="2891879" cy="47206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>
                <a:stCxn id="26" idx="0"/>
              </p:cNvCxnSpPr>
              <p:nvPr/>
            </p:nvCxnSpPr>
            <p:spPr>
              <a:xfrm flipH="1" flipV="1">
                <a:off x="802888" y="4676076"/>
                <a:ext cx="996176" cy="66536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>
                <a:stCxn id="26" idx="0"/>
                <a:endCxn id="31" idx="4"/>
              </p:cNvCxnSpPr>
              <p:nvPr/>
            </p:nvCxnSpPr>
            <p:spPr>
              <a:xfrm flipV="1">
                <a:off x="1799064" y="4661211"/>
                <a:ext cx="539904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>
                <a:stCxn id="26" idx="0"/>
                <a:endCxn id="32" idx="4"/>
              </p:cNvCxnSpPr>
              <p:nvPr/>
            </p:nvCxnSpPr>
            <p:spPr>
              <a:xfrm flipV="1">
                <a:off x="1799064" y="4661210"/>
                <a:ext cx="2180061" cy="68022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>
                <a:stCxn id="26" idx="0"/>
                <a:endCxn id="33" idx="4"/>
              </p:cNvCxnSpPr>
              <p:nvPr/>
            </p:nvCxnSpPr>
            <p:spPr>
              <a:xfrm flipV="1">
                <a:off x="1799064" y="4676076"/>
                <a:ext cx="3678045" cy="66536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>
                <a:stCxn id="26" idx="0"/>
                <a:endCxn id="34" idx="4"/>
              </p:cNvCxnSpPr>
              <p:nvPr/>
            </p:nvCxnSpPr>
            <p:spPr>
              <a:xfrm flipV="1">
                <a:off x="1799064" y="4661210"/>
                <a:ext cx="5025475" cy="68022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>
                <a:stCxn id="26" idx="0"/>
                <a:endCxn id="35" idx="4"/>
              </p:cNvCxnSpPr>
              <p:nvPr/>
            </p:nvCxnSpPr>
            <p:spPr>
              <a:xfrm flipV="1">
                <a:off x="1799064" y="4661212"/>
                <a:ext cx="6523459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>
                <a:stCxn id="27" idx="0"/>
              </p:cNvCxnSpPr>
              <p:nvPr/>
            </p:nvCxnSpPr>
            <p:spPr>
              <a:xfrm flipH="1" flipV="1">
                <a:off x="802888" y="4676074"/>
                <a:ext cx="2761786" cy="66536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>
                <a:stCxn id="27" idx="0"/>
                <a:endCxn id="31" idx="4"/>
              </p:cNvCxnSpPr>
              <p:nvPr/>
            </p:nvCxnSpPr>
            <p:spPr>
              <a:xfrm flipH="1" flipV="1">
                <a:off x="2338968" y="4661211"/>
                <a:ext cx="1225706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>
                <a:stCxn id="27" idx="0"/>
                <a:endCxn id="32" idx="4"/>
              </p:cNvCxnSpPr>
              <p:nvPr/>
            </p:nvCxnSpPr>
            <p:spPr>
              <a:xfrm flipV="1">
                <a:off x="3564674" y="4661210"/>
                <a:ext cx="414451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>
                <a:stCxn id="27" idx="0"/>
                <a:endCxn id="33" idx="4"/>
              </p:cNvCxnSpPr>
              <p:nvPr/>
            </p:nvCxnSpPr>
            <p:spPr>
              <a:xfrm flipV="1">
                <a:off x="3564674" y="4676076"/>
                <a:ext cx="1912435" cy="66536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>
                <a:stCxn id="27" idx="0"/>
                <a:endCxn id="34" idx="4"/>
              </p:cNvCxnSpPr>
              <p:nvPr/>
            </p:nvCxnSpPr>
            <p:spPr>
              <a:xfrm flipV="1">
                <a:off x="3564674" y="4661210"/>
                <a:ext cx="3259865" cy="68022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>
                <a:stCxn id="27" idx="0"/>
                <a:endCxn id="35" idx="4"/>
              </p:cNvCxnSpPr>
              <p:nvPr/>
            </p:nvCxnSpPr>
            <p:spPr>
              <a:xfrm flipV="1">
                <a:off x="3564674" y="4661212"/>
                <a:ext cx="4757849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>
                <a:stCxn id="28" idx="0"/>
              </p:cNvCxnSpPr>
              <p:nvPr/>
            </p:nvCxnSpPr>
            <p:spPr>
              <a:xfrm flipH="1" flipV="1">
                <a:off x="821470" y="4668644"/>
                <a:ext cx="4791306" cy="6727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>
                <a:stCxn id="28" idx="0"/>
                <a:endCxn id="31" idx="4"/>
              </p:cNvCxnSpPr>
              <p:nvPr/>
            </p:nvCxnSpPr>
            <p:spPr>
              <a:xfrm flipH="1" flipV="1">
                <a:off x="2338968" y="4661211"/>
                <a:ext cx="3273808" cy="680225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>
                <a:stCxn id="28" idx="0"/>
                <a:endCxn id="32" idx="4"/>
              </p:cNvCxnSpPr>
              <p:nvPr/>
            </p:nvCxnSpPr>
            <p:spPr>
              <a:xfrm flipH="1" flipV="1">
                <a:off x="3979125" y="4661210"/>
                <a:ext cx="1633651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>
                <a:stCxn id="28" idx="0"/>
                <a:endCxn id="33" idx="4"/>
              </p:cNvCxnSpPr>
              <p:nvPr/>
            </p:nvCxnSpPr>
            <p:spPr>
              <a:xfrm flipH="1" flipV="1">
                <a:off x="5477109" y="4676076"/>
                <a:ext cx="135667" cy="66536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>
                <a:stCxn id="28" idx="0"/>
                <a:endCxn id="34" idx="4"/>
              </p:cNvCxnSpPr>
              <p:nvPr/>
            </p:nvCxnSpPr>
            <p:spPr>
              <a:xfrm flipV="1">
                <a:off x="5612776" y="4661210"/>
                <a:ext cx="1211763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>
                <a:stCxn id="28" idx="0"/>
                <a:endCxn id="35" idx="4"/>
              </p:cNvCxnSpPr>
              <p:nvPr/>
            </p:nvCxnSpPr>
            <p:spPr>
              <a:xfrm flipV="1">
                <a:off x="5612776" y="4661212"/>
                <a:ext cx="2709747" cy="68022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>
                <a:stCxn id="29" idx="0"/>
              </p:cNvCxnSpPr>
              <p:nvPr/>
            </p:nvCxnSpPr>
            <p:spPr>
              <a:xfrm flipH="1" flipV="1">
                <a:off x="802424" y="4661209"/>
                <a:ext cx="6761816" cy="68022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>
                <a:stCxn id="29" idx="0"/>
                <a:endCxn id="31" idx="4"/>
              </p:cNvCxnSpPr>
              <p:nvPr/>
            </p:nvCxnSpPr>
            <p:spPr>
              <a:xfrm flipH="1" flipV="1">
                <a:off x="2338968" y="4661211"/>
                <a:ext cx="5225272" cy="68022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>
                <a:stCxn id="29" idx="0"/>
                <a:endCxn id="32" idx="4"/>
              </p:cNvCxnSpPr>
              <p:nvPr/>
            </p:nvCxnSpPr>
            <p:spPr>
              <a:xfrm flipH="1" flipV="1">
                <a:off x="3979125" y="4661210"/>
                <a:ext cx="3585115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>
                <a:stCxn id="29" idx="0"/>
                <a:endCxn id="33" idx="4"/>
              </p:cNvCxnSpPr>
              <p:nvPr/>
            </p:nvCxnSpPr>
            <p:spPr>
              <a:xfrm flipH="1" flipV="1">
                <a:off x="5477109" y="4676076"/>
                <a:ext cx="2087131" cy="66535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>
                <a:stCxn id="29" idx="0"/>
                <a:endCxn id="34" idx="4"/>
              </p:cNvCxnSpPr>
              <p:nvPr/>
            </p:nvCxnSpPr>
            <p:spPr>
              <a:xfrm flipH="1" flipV="1">
                <a:off x="6824539" y="4661210"/>
                <a:ext cx="739701" cy="68022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>
                <a:stCxn id="29" idx="0"/>
                <a:endCxn id="35" idx="4"/>
              </p:cNvCxnSpPr>
              <p:nvPr/>
            </p:nvCxnSpPr>
            <p:spPr>
              <a:xfrm flipV="1">
                <a:off x="7564240" y="4661212"/>
                <a:ext cx="758283" cy="68022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>
                <a:stCxn id="30" idx="0"/>
                <a:endCxn id="37" idx="4"/>
              </p:cNvCxnSpPr>
              <p:nvPr/>
            </p:nvCxnSpPr>
            <p:spPr>
              <a:xfrm flipV="1">
                <a:off x="676508" y="3469901"/>
                <a:ext cx="1267522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>
                <a:stCxn id="30" idx="0"/>
                <a:endCxn id="38" idx="4"/>
              </p:cNvCxnSpPr>
              <p:nvPr/>
            </p:nvCxnSpPr>
            <p:spPr>
              <a:xfrm flipV="1">
                <a:off x="676508" y="3469900"/>
                <a:ext cx="3033132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>
                <a:stCxn id="30" idx="0"/>
                <a:endCxn id="39" idx="4"/>
              </p:cNvCxnSpPr>
              <p:nvPr/>
            </p:nvCxnSpPr>
            <p:spPr>
              <a:xfrm flipV="1">
                <a:off x="676508" y="3469899"/>
                <a:ext cx="5081234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>
                <a:stCxn id="30" idx="0"/>
                <a:endCxn id="40" idx="4"/>
              </p:cNvCxnSpPr>
              <p:nvPr/>
            </p:nvCxnSpPr>
            <p:spPr>
              <a:xfrm flipV="1">
                <a:off x="676508" y="3469898"/>
                <a:ext cx="7032698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>
                <a:stCxn id="31" idx="0"/>
                <a:endCxn id="37" idx="4"/>
              </p:cNvCxnSpPr>
              <p:nvPr/>
            </p:nvCxnSpPr>
            <p:spPr>
              <a:xfrm flipH="1" flipV="1">
                <a:off x="1944030" y="3469901"/>
                <a:ext cx="394938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>
                <a:stCxn id="31" idx="0"/>
                <a:endCxn id="38" idx="4"/>
              </p:cNvCxnSpPr>
              <p:nvPr/>
            </p:nvCxnSpPr>
            <p:spPr>
              <a:xfrm flipV="1">
                <a:off x="2338968" y="3469900"/>
                <a:ext cx="1370672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>
                <a:stCxn id="31" idx="0"/>
                <a:endCxn id="39" idx="4"/>
              </p:cNvCxnSpPr>
              <p:nvPr/>
            </p:nvCxnSpPr>
            <p:spPr>
              <a:xfrm flipV="1">
                <a:off x="2338968" y="3469899"/>
                <a:ext cx="3418774" cy="730392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>
                <a:stCxn id="31" idx="0"/>
                <a:endCxn id="40" idx="4"/>
              </p:cNvCxnSpPr>
              <p:nvPr/>
            </p:nvCxnSpPr>
            <p:spPr>
              <a:xfrm flipV="1">
                <a:off x="2338968" y="3469898"/>
                <a:ext cx="5370238" cy="73039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>
                <a:stCxn id="32" idx="0"/>
                <a:endCxn id="37" idx="4"/>
              </p:cNvCxnSpPr>
              <p:nvPr/>
            </p:nvCxnSpPr>
            <p:spPr>
              <a:xfrm flipH="1" flipV="1">
                <a:off x="1944030" y="3469901"/>
                <a:ext cx="2035095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>
                <a:stCxn id="32" idx="0"/>
                <a:endCxn id="38" idx="4"/>
              </p:cNvCxnSpPr>
              <p:nvPr/>
            </p:nvCxnSpPr>
            <p:spPr>
              <a:xfrm flipH="1" flipV="1">
                <a:off x="3709640" y="3469900"/>
                <a:ext cx="269485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>
                <a:stCxn id="32" idx="0"/>
                <a:endCxn id="39" idx="4"/>
              </p:cNvCxnSpPr>
              <p:nvPr/>
            </p:nvCxnSpPr>
            <p:spPr>
              <a:xfrm flipV="1">
                <a:off x="3979125" y="3469899"/>
                <a:ext cx="1778617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>
                <a:stCxn id="32" idx="0"/>
                <a:endCxn id="40" idx="4"/>
              </p:cNvCxnSpPr>
              <p:nvPr/>
            </p:nvCxnSpPr>
            <p:spPr>
              <a:xfrm flipV="1">
                <a:off x="3979125" y="3469898"/>
                <a:ext cx="3730081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>
                <a:stCxn id="33" idx="0"/>
                <a:endCxn id="38" idx="4"/>
              </p:cNvCxnSpPr>
              <p:nvPr/>
            </p:nvCxnSpPr>
            <p:spPr>
              <a:xfrm flipH="1" flipV="1">
                <a:off x="3709640" y="3469900"/>
                <a:ext cx="1767469" cy="745256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>
                <a:stCxn id="33" idx="0"/>
                <a:endCxn id="37" idx="4"/>
              </p:cNvCxnSpPr>
              <p:nvPr/>
            </p:nvCxnSpPr>
            <p:spPr>
              <a:xfrm flipH="1" flipV="1">
                <a:off x="1944030" y="3469901"/>
                <a:ext cx="3533079" cy="745255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>
                <a:stCxn id="33" idx="0"/>
                <a:endCxn id="39" idx="4"/>
              </p:cNvCxnSpPr>
              <p:nvPr/>
            </p:nvCxnSpPr>
            <p:spPr>
              <a:xfrm flipV="1">
                <a:off x="5477109" y="3469899"/>
                <a:ext cx="280633" cy="745257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>
                <a:stCxn id="33" idx="0"/>
                <a:endCxn id="40" idx="4"/>
              </p:cNvCxnSpPr>
              <p:nvPr/>
            </p:nvCxnSpPr>
            <p:spPr>
              <a:xfrm flipV="1">
                <a:off x="5477109" y="3469898"/>
                <a:ext cx="2232097" cy="74525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>
                <a:stCxn id="34" idx="0"/>
                <a:endCxn id="37" idx="4"/>
              </p:cNvCxnSpPr>
              <p:nvPr/>
            </p:nvCxnSpPr>
            <p:spPr>
              <a:xfrm flipH="1" flipV="1">
                <a:off x="1944030" y="3469901"/>
                <a:ext cx="4880509" cy="730389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>
                <a:stCxn id="34" idx="0"/>
                <a:endCxn id="38" idx="4"/>
              </p:cNvCxnSpPr>
              <p:nvPr/>
            </p:nvCxnSpPr>
            <p:spPr>
              <a:xfrm flipH="1" flipV="1">
                <a:off x="3709640" y="3469900"/>
                <a:ext cx="3114899" cy="73039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>
                <a:stCxn id="34" idx="0"/>
                <a:endCxn id="39" idx="4"/>
              </p:cNvCxnSpPr>
              <p:nvPr/>
            </p:nvCxnSpPr>
            <p:spPr>
              <a:xfrm flipH="1" flipV="1">
                <a:off x="5757742" y="3469899"/>
                <a:ext cx="1066797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>
                <a:stCxn id="34" idx="0"/>
                <a:endCxn id="40" idx="4"/>
              </p:cNvCxnSpPr>
              <p:nvPr/>
            </p:nvCxnSpPr>
            <p:spPr>
              <a:xfrm flipV="1">
                <a:off x="6824539" y="3469898"/>
                <a:ext cx="884667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>
                <a:stCxn id="35" idx="0"/>
                <a:endCxn id="37" idx="4"/>
              </p:cNvCxnSpPr>
              <p:nvPr/>
            </p:nvCxnSpPr>
            <p:spPr>
              <a:xfrm flipH="1" flipV="1">
                <a:off x="1944030" y="3469901"/>
                <a:ext cx="6378493" cy="73039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>
                <a:stCxn id="35" idx="0"/>
                <a:endCxn id="38" idx="4"/>
              </p:cNvCxnSpPr>
              <p:nvPr/>
            </p:nvCxnSpPr>
            <p:spPr>
              <a:xfrm flipH="1" flipV="1">
                <a:off x="3709640" y="3469900"/>
                <a:ext cx="4612883" cy="730392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>
                <a:stCxn id="35" idx="0"/>
                <a:endCxn id="39" idx="4"/>
              </p:cNvCxnSpPr>
              <p:nvPr/>
            </p:nvCxnSpPr>
            <p:spPr>
              <a:xfrm flipH="1" flipV="1">
                <a:off x="5757742" y="3469899"/>
                <a:ext cx="2564781" cy="730393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>
                <a:stCxn id="35" idx="0"/>
                <a:endCxn id="40" idx="4"/>
              </p:cNvCxnSpPr>
              <p:nvPr/>
            </p:nvCxnSpPr>
            <p:spPr>
              <a:xfrm flipH="1" flipV="1">
                <a:off x="7709206" y="3469898"/>
                <a:ext cx="613317" cy="730394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>
                <a:stCxn id="37" idx="0"/>
                <a:endCxn id="36" idx="4"/>
              </p:cNvCxnSpPr>
              <p:nvPr/>
            </p:nvCxnSpPr>
            <p:spPr>
              <a:xfrm flipV="1">
                <a:off x="1944030" y="2395661"/>
                <a:ext cx="2650268" cy="591021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>
                <a:stCxn id="38" idx="0"/>
                <a:endCxn id="36" idx="4"/>
              </p:cNvCxnSpPr>
              <p:nvPr/>
            </p:nvCxnSpPr>
            <p:spPr>
              <a:xfrm flipV="1">
                <a:off x="3709640" y="2395661"/>
                <a:ext cx="884658" cy="591020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>
                <a:stCxn id="39" idx="0"/>
                <a:endCxn id="36" idx="4"/>
              </p:cNvCxnSpPr>
              <p:nvPr/>
            </p:nvCxnSpPr>
            <p:spPr>
              <a:xfrm flipH="1" flipV="1">
                <a:off x="4594298" y="2395661"/>
                <a:ext cx="1163444" cy="591019"/>
              </a:xfrm>
              <a:prstGeom prst="line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>
                <a:stCxn id="40" idx="0"/>
                <a:endCxn id="36" idx="4"/>
              </p:cNvCxnSpPr>
              <p:nvPr/>
            </p:nvCxnSpPr>
            <p:spPr>
              <a:xfrm flipH="1" flipV="1">
                <a:off x="4594298" y="2395661"/>
                <a:ext cx="3114908" cy="591018"/>
              </a:xfrm>
              <a:prstGeom prst="line">
                <a:avLst/>
              </a:prstGeom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</p:grpSp>
        <p:sp>
          <p:nvSpPr>
            <p:cNvPr id="9" name="TextBox 8"/>
            <p:cNvSpPr txBox="1"/>
            <p:nvPr/>
          </p:nvSpPr>
          <p:spPr>
            <a:xfrm>
              <a:off x="6211771" y="6315460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0,0,0,0</a:t>
              </a:r>
              <a:endParaRPr lang="en-IN" sz="14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550021" y="5407923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0,0,0,1</a:t>
              </a:r>
              <a:endParaRPr lang="en-IN" sz="14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572769" y="5409028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0,0,1,0</a:t>
              </a:r>
              <a:endParaRPr lang="en-IN" sz="14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735906" y="5407617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0,1,0,0</a:t>
              </a:r>
              <a:endParaRPr lang="en-IN" sz="14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840352" y="5395188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1,0,0,0</a:t>
              </a:r>
              <a:endParaRPr lang="en-IN" sz="14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921196" y="428902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0,1,0,1</a:t>
              </a:r>
              <a:endParaRPr lang="en-IN" sz="1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876309" y="429163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0,1,0,1</a:t>
              </a:r>
              <a:endParaRPr lang="en-IN" sz="14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794259" y="4285169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1,0,0,1</a:t>
              </a:r>
              <a:endParaRPr lang="en-IN" sz="1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660752" y="4301210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0,1,1,0</a:t>
              </a:r>
              <a:endParaRPr lang="en-IN" sz="14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397730" y="4287581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1,0,1,0</a:t>
              </a:r>
              <a:endParaRPr lang="en-IN" sz="14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269270" y="4288755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1,1,0,0</a:t>
              </a:r>
              <a:endParaRPr lang="en-IN" sz="1400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647190" y="3111909"/>
              <a:ext cx="589091" cy="4292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0,1,1,1</a:t>
              </a:r>
              <a:endParaRPr lang="en-IN" sz="14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638087" y="3098060"/>
              <a:ext cx="647402" cy="4721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600" dirty="0" smtClean="0"/>
                <a:t>1,0,1,1</a:t>
              </a:r>
              <a:endParaRPr lang="en-IN" sz="16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818423" y="3119340"/>
              <a:ext cx="589091" cy="4292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1,1,0,1</a:t>
              </a:r>
              <a:endParaRPr lang="en-IN" sz="14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918269" y="3123056"/>
              <a:ext cx="589091" cy="3724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sz="1400" dirty="0" smtClean="0"/>
                <a:t>1,1,1,0</a:t>
              </a:r>
              <a:endParaRPr lang="en-IN" sz="14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158057" y="2061337"/>
              <a:ext cx="589091" cy="4292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sz="1400" dirty="0" smtClean="0"/>
                <a:t>1,1,1,1</a:t>
              </a:r>
              <a:endParaRPr lang="en-IN" sz="1400" dirty="0"/>
            </a:p>
          </p:txBody>
        </p:sp>
      </p:grpSp>
      <p:sp>
        <p:nvSpPr>
          <p:cNvPr id="97" name="TextBox 96"/>
          <p:cNvSpPr txBox="1"/>
          <p:nvPr/>
        </p:nvSpPr>
        <p:spPr>
          <a:xfrm>
            <a:off x="6616476" y="1941336"/>
            <a:ext cx="20862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 smtClean="0">
                <a:solidFill>
                  <a:srgbClr val="002060"/>
                </a:solidFill>
              </a:rPr>
              <a:t>Four Features – x</a:t>
            </a:r>
            <a:r>
              <a:rPr lang="en-IN" sz="1200" baseline="-25000" dirty="0" smtClean="0">
                <a:solidFill>
                  <a:srgbClr val="002060"/>
                </a:solidFill>
              </a:rPr>
              <a:t>1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2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3</a:t>
            </a:r>
            <a:r>
              <a:rPr lang="en-IN" sz="1200" dirty="0" smtClean="0">
                <a:solidFill>
                  <a:srgbClr val="002060"/>
                </a:solidFill>
              </a:rPr>
              <a:t>, x</a:t>
            </a:r>
            <a:r>
              <a:rPr lang="en-IN" sz="1200" baseline="-25000" dirty="0" smtClean="0">
                <a:solidFill>
                  <a:srgbClr val="002060"/>
                </a:solidFill>
              </a:rPr>
              <a:t>4</a:t>
            </a:r>
            <a:endParaRPr lang="en-IN" sz="1200" baseline="-25000" dirty="0">
              <a:solidFill>
                <a:srgbClr val="002060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6444786" y="2222624"/>
            <a:ext cx="23371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 smtClean="0">
                <a:solidFill>
                  <a:srgbClr val="002060"/>
                </a:solidFill>
              </a:rPr>
              <a:t>1-x</a:t>
            </a:r>
            <a:r>
              <a:rPr lang="en-IN" sz="1200" baseline="-25000" dirty="0" smtClean="0">
                <a:solidFill>
                  <a:srgbClr val="002060"/>
                </a:solidFill>
              </a:rPr>
              <a:t>i</a:t>
            </a:r>
            <a:r>
              <a:rPr lang="en-IN" sz="1200" dirty="0" smtClean="0">
                <a:solidFill>
                  <a:srgbClr val="002060"/>
                </a:solidFill>
              </a:rPr>
              <a:t> is selected; 0-x</a:t>
            </a:r>
            <a:r>
              <a:rPr lang="en-IN" sz="1200" baseline="-25000" dirty="0" smtClean="0">
                <a:solidFill>
                  <a:srgbClr val="002060"/>
                </a:solidFill>
              </a:rPr>
              <a:t>i</a:t>
            </a:r>
            <a:r>
              <a:rPr lang="en-IN" sz="1200" dirty="0" smtClean="0">
                <a:solidFill>
                  <a:srgbClr val="002060"/>
                </a:solidFill>
              </a:rPr>
              <a:t> is not selected</a:t>
            </a:r>
            <a:endParaRPr lang="en-IN" sz="1200" dirty="0">
              <a:solidFill>
                <a:srgbClr val="002060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7186409" y="2944404"/>
            <a:ext cx="9464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x</a:t>
            </a:r>
            <a:r>
              <a:rPr lang="en-IN" baseline="-25000" dirty="0" smtClean="0"/>
              <a:t>2</a:t>
            </a:r>
            <a:r>
              <a:rPr lang="en-IN" dirty="0" smtClean="0"/>
              <a:t>, x</a:t>
            </a:r>
            <a:r>
              <a:rPr lang="en-IN" baseline="-25000" dirty="0" smtClean="0"/>
              <a:t>1</a:t>
            </a:r>
            <a:r>
              <a:rPr lang="en-IN" dirty="0" smtClean="0"/>
              <a:t>, x</a:t>
            </a:r>
            <a:r>
              <a:rPr lang="en-IN" baseline="-25000" dirty="0" smtClean="0"/>
              <a:t>4</a:t>
            </a:r>
            <a:endParaRPr lang="en-IN" baseline="-25000" dirty="0"/>
          </a:p>
        </p:txBody>
      </p:sp>
      <p:sp>
        <p:nvSpPr>
          <p:cNvPr id="100" name="TextBox 99"/>
          <p:cNvSpPr txBox="1"/>
          <p:nvPr/>
        </p:nvSpPr>
        <p:spPr>
          <a:xfrm>
            <a:off x="7209666" y="5313314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x</a:t>
            </a:r>
            <a:r>
              <a:rPr lang="en-IN" baseline="-25000" dirty="0" smtClean="0"/>
              <a:t>2</a:t>
            </a:r>
            <a:endParaRPr lang="en-IN" baseline="-25000" dirty="0"/>
          </a:p>
        </p:txBody>
      </p:sp>
      <p:sp>
        <p:nvSpPr>
          <p:cNvPr id="103" name="TextBox 102"/>
          <p:cNvSpPr txBox="1"/>
          <p:nvPr/>
        </p:nvSpPr>
        <p:spPr>
          <a:xfrm>
            <a:off x="7160763" y="4129869"/>
            <a:ext cx="661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x</a:t>
            </a:r>
            <a:r>
              <a:rPr lang="en-IN" baseline="-25000" dirty="0" smtClean="0"/>
              <a:t>2</a:t>
            </a:r>
            <a:r>
              <a:rPr lang="en-IN" dirty="0" smtClean="0"/>
              <a:t>, x</a:t>
            </a:r>
            <a:r>
              <a:rPr lang="en-IN" baseline="-25000" dirty="0" smtClean="0"/>
              <a:t>4</a:t>
            </a:r>
            <a:endParaRPr lang="en-IN" baseline="-25000" dirty="0"/>
          </a:p>
        </p:txBody>
      </p:sp>
    </p:spTree>
    <p:extLst>
      <p:ext uri="{BB962C8B-B14F-4D97-AF65-F5344CB8AC3E}">
        <p14:creationId xmlns:p14="http://schemas.microsoft.com/office/powerpoint/2010/main" val="214511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3600" b="1" dirty="0" smtClean="0"/>
              <a:t>“Plus-L, minus-R”  selection (LRS) </a:t>
            </a:r>
            <a:r>
              <a:rPr lang="en-US" sz="3600" b="1" dirty="0"/>
              <a:t>(heuristic search)</a:t>
            </a:r>
            <a:endParaRPr lang="en-US" altLang="en-US" sz="3600" b="1" dirty="0" smtClean="0"/>
          </a:p>
        </p:txBody>
      </p:sp>
      <p:sp>
        <p:nvSpPr>
          <p:cNvPr id="34819" name="Content Placeholder 2"/>
          <p:cNvSpPr>
            <a:spLocks noGrp="1"/>
          </p:cNvSpPr>
          <p:nvPr>
            <p:ph idx="4294967295"/>
          </p:nvPr>
        </p:nvSpPr>
        <p:spPr>
          <a:xfrm>
            <a:off x="483220" y="2074127"/>
            <a:ext cx="6400800" cy="4525963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altLang="en-US" sz="2400" dirty="0" smtClean="0"/>
              <a:t>A generalization of SFS and SBS</a:t>
            </a:r>
          </a:p>
          <a:p>
            <a:pPr lvl="1" algn="just"/>
            <a:r>
              <a:rPr lang="en-US" altLang="en-US" sz="2200" dirty="0" smtClean="0"/>
              <a:t>If L&gt;R, LRS starts from the </a:t>
            </a:r>
            <a:r>
              <a:rPr lang="en-US" altLang="en-US" sz="2200" dirty="0" smtClean="0">
                <a:solidFill>
                  <a:srgbClr val="FF0000"/>
                </a:solidFill>
              </a:rPr>
              <a:t>empty</a:t>
            </a:r>
            <a:r>
              <a:rPr lang="en-US" altLang="en-US" sz="2200" dirty="0" smtClean="0"/>
              <a:t> set and:</a:t>
            </a:r>
          </a:p>
          <a:p>
            <a:pPr lvl="2" algn="just"/>
            <a:r>
              <a:rPr lang="en-US" altLang="en-US" sz="1800" dirty="0" smtClean="0"/>
              <a:t>Repeatedly add L features </a:t>
            </a:r>
          </a:p>
          <a:p>
            <a:pPr lvl="2" algn="just"/>
            <a:r>
              <a:rPr lang="en-US" altLang="en-US" sz="1800" dirty="0" smtClean="0"/>
              <a:t>Repeatedly remove R features</a:t>
            </a:r>
          </a:p>
          <a:p>
            <a:pPr lvl="1" algn="just"/>
            <a:r>
              <a:rPr lang="en-US" altLang="en-US" sz="2200" dirty="0" smtClean="0"/>
              <a:t>If L&lt;R, LRS starts from the </a:t>
            </a:r>
            <a:r>
              <a:rPr lang="en-US" altLang="en-US" sz="2200" dirty="0" smtClean="0">
                <a:solidFill>
                  <a:srgbClr val="FF0000"/>
                </a:solidFill>
              </a:rPr>
              <a:t>full</a:t>
            </a:r>
            <a:r>
              <a:rPr lang="en-US" altLang="en-US" sz="2200" dirty="0" smtClean="0"/>
              <a:t> set and:</a:t>
            </a:r>
          </a:p>
          <a:p>
            <a:pPr lvl="2" algn="just"/>
            <a:r>
              <a:rPr lang="en-US" altLang="en-US" sz="1800" dirty="0" smtClean="0"/>
              <a:t>Repeatedly removes R features</a:t>
            </a:r>
          </a:p>
          <a:p>
            <a:pPr lvl="2" algn="just"/>
            <a:r>
              <a:rPr lang="en-US" altLang="en-US" sz="1800" dirty="0" smtClean="0"/>
              <a:t>Repeatedly add L features</a:t>
            </a:r>
          </a:p>
          <a:p>
            <a:pPr algn="just"/>
            <a:endParaRPr lang="en-US" altLang="en-US" sz="2200" dirty="0" smtClean="0"/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altLang="en-US" sz="2200" dirty="0" smtClean="0"/>
              <a:t>LRS attempts to compensate for the weaknesses of SFS and SBS with some backtracking capabilities.</a:t>
            </a:r>
          </a:p>
        </p:txBody>
      </p:sp>
      <p:pic>
        <p:nvPicPr>
          <p:cNvPr id="3482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2378075"/>
            <a:ext cx="1905000" cy="281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6423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3600" b="1" dirty="0" smtClean="0"/>
              <a:t>“Plus-L, minus-R”  selection (LRS) </a:t>
            </a:r>
            <a:r>
              <a:rPr lang="en-US" sz="3600" b="1" dirty="0"/>
              <a:t>(heuristic search)</a:t>
            </a:r>
            <a:endParaRPr lang="en-US" altLang="en-US" sz="3600" b="1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377" y="2172977"/>
            <a:ext cx="7634513" cy="431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309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b="1" dirty="0" smtClean="0"/>
              <a:t>Sequential floating selection </a:t>
            </a:r>
            <a:br>
              <a:rPr lang="en-US" altLang="en-US" b="1" dirty="0" smtClean="0"/>
            </a:br>
            <a:r>
              <a:rPr lang="en-US" altLang="en-US" b="1" dirty="0" smtClean="0"/>
              <a:t>(SFFS and SFBS) </a:t>
            </a:r>
            <a:r>
              <a:rPr lang="en-US" b="1" dirty="0"/>
              <a:t>(heuristic search)</a:t>
            </a:r>
            <a:endParaRPr lang="en-US" altLang="en-US" b="1" dirty="0" smtClean="0"/>
          </a:p>
        </p:txBody>
      </p:sp>
      <p:sp>
        <p:nvSpPr>
          <p:cNvPr id="35843" name="Content Placeholder 2"/>
          <p:cNvSpPr>
            <a:spLocks noGrp="1"/>
          </p:cNvSpPr>
          <p:nvPr>
            <p:ph idx="4294967295"/>
          </p:nvPr>
        </p:nvSpPr>
        <p:spPr>
          <a:xfrm>
            <a:off x="485040" y="2186876"/>
            <a:ext cx="7989887" cy="36322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altLang="en-US" sz="2400" dirty="0" smtClean="0"/>
              <a:t>An extension to LRS with flexible backtracking capabilities</a:t>
            </a:r>
          </a:p>
          <a:p>
            <a:pPr lvl="1" algn="just"/>
            <a:r>
              <a:rPr lang="en-US" altLang="en-US" sz="2200" dirty="0" smtClean="0"/>
              <a:t>Rather than fixing the values of L and R, floating methods determine these values from the data.</a:t>
            </a:r>
          </a:p>
          <a:p>
            <a:pPr lvl="1" algn="just"/>
            <a:r>
              <a:rPr lang="en-US" altLang="en-US" sz="2200" dirty="0" smtClean="0"/>
              <a:t>The dimensionality of the subset during the search can be thought to be “floating” up and down</a:t>
            </a:r>
          </a:p>
          <a:p>
            <a:pPr algn="just"/>
            <a:endParaRPr lang="en-US" altLang="en-US" sz="2400" dirty="0" smtClean="0"/>
          </a:p>
          <a:p>
            <a:pPr algn="just"/>
            <a:r>
              <a:rPr lang="en-US" altLang="en-US" sz="2400" dirty="0" smtClean="0"/>
              <a:t>There are two floating methods:</a:t>
            </a:r>
            <a:endParaRPr lang="en-US" altLang="en-US" dirty="0" smtClean="0"/>
          </a:p>
          <a:p>
            <a:pPr lvl="1" algn="just"/>
            <a:r>
              <a:rPr lang="en-US" altLang="en-US" sz="2200" dirty="0" smtClean="0"/>
              <a:t>Sequential Floating Forward Selection (SFFS) </a:t>
            </a:r>
          </a:p>
          <a:p>
            <a:pPr lvl="1" algn="just"/>
            <a:r>
              <a:rPr lang="en-US" altLang="en-US" sz="2200" dirty="0" smtClean="0"/>
              <a:t>Sequential Floating Backward Selection (SFBS) </a:t>
            </a:r>
          </a:p>
          <a:p>
            <a:pPr lvl="1" algn="just"/>
            <a:endParaRPr lang="en-US" altLang="en-US" sz="2000" dirty="0" smtClean="0"/>
          </a:p>
        </p:txBody>
      </p:sp>
      <p:pic>
        <p:nvPicPr>
          <p:cNvPr id="3584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4727" y="3675876"/>
            <a:ext cx="1600200" cy="262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7005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Sequential floating </a:t>
            </a:r>
            <a:r>
              <a:rPr lang="en-US" altLang="en-US" b="1" dirty="0" smtClean="0"/>
              <a:t>Forward selection</a:t>
            </a:r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4351217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60000"/>
              </a:lnSpc>
            </a:pPr>
            <a:r>
              <a:rPr lang="en-IN" u="sng" dirty="0">
                <a:solidFill>
                  <a:srgbClr val="00B0F0"/>
                </a:solidFill>
              </a:rPr>
              <a:t>Step </a:t>
            </a:r>
            <a:r>
              <a:rPr lang="en-IN" u="sng" dirty="0" smtClean="0">
                <a:solidFill>
                  <a:srgbClr val="00B0F0"/>
                </a:solidFill>
              </a:rPr>
              <a:t>1</a:t>
            </a:r>
            <a:r>
              <a:rPr lang="en-IN" dirty="0" smtClean="0"/>
              <a:t> (</a:t>
            </a:r>
            <a:r>
              <a:rPr lang="en-IN" dirty="0" smtClean="0">
                <a:solidFill>
                  <a:srgbClr val="C00000"/>
                </a:solidFill>
              </a:rPr>
              <a:t>Inclusion</a:t>
            </a:r>
            <a:r>
              <a:rPr lang="en-IN" dirty="0" smtClean="0"/>
              <a:t>): </a:t>
            </a:r>
            <a:r>
              <a:rPr lang="en-IN" dirty="0"/>
              <a:t>Use the basic SFS method to select </a:t>
            </a:r>
            <a:r>
              <a:rPr lang="en-IN" dirty="0" smtClean="0"/>
              <a:t>the most </a:t>
            </a:r>
            <a:r>
              <a:rPr lang="en-IN" dirty="0"/>
              <a:t>significant feature with respect to </a:t>
            </a:r>
            <a:r>
              <a:rPr lang="en-IN" dirty="0" smtClean="0"/>
              <a:t>X and Include it </a:t>
            </a:r>
            <a:r>
              <a:rPr lang="en-IN" dirty="0"/>
              <a:t>in </a:t>
            </a:r>
            <a:r>
              <a:rPr lang="en-IN" dirty="0" smtClean="0"/>
              <a:t>X. Stop </a:t>
            </a:r>
            <a:r>
              <a:rPr lang="en-IN" dirty="0"/>
              <a:t>if d features have been selected, otherwise </a:t>
            </a:r>
            <a:r>
              <a:rPr lang="en-IN" dirty="0" smtClean="0"/>
              <a:t>go to </a:t>
            </a:r>
            <a:r>
              <a:rPr lang="en-IN" dirty="0"/>
              <a:t>step </a:t>
            </a:r>
            <a:r>
              <a:rPr lang="en-IN" dirty="0" smtClean="0"/>
              <a:t>2.</a:t>
            </a:r>
            <a:endParaRPr lang="en-IN" dirty="0"/>
          </a:p>
          <a:p>
            <a:pPr algn="just">
              <a:lnSpc>
                <a:spcPct val="160000"/>
              </a:lnSpc>
            </a:pPr>
            <a:r>
              <a:rPr lang="en-IN" u="sng" dirty="0">
                <a:solidFill>
                  <a:srgbClr val="00B0F0"/>
                </a:solidFill>
              </a:rPr>
              <a:t>Step </a:t>
            </a:r>
            <a:r>
              <a:rPr lang="en-IN" u="sng" dirty="0" smtClean="0">
                <a:solidFill>
                  <a:srgbClr val="00B0F0"/>
                </a:solidFill>
              </a:rPr>
              <a:t>2</a:t>
            </a:r>
            <a:r>
              <a:rPr lang="en-IN" dirty="0" smtClean="0"/>
              <a:t> (</a:t>
            </a:r>
            <a:r>
              <a:rPr lang="en-IN" dirty="0" smtClean="0">
                <a:solidFill>
                  <a:srgbClr val="C00000"/>
                </a:solidFill>
              </a:rPr>
              <a:t>Conditional exclusion</a:t>
            </a:r>
            <a:r>
              <a:rPr lang="en-IN" dirty="0" smtClean="0"/>
              <a:t>): </a:t>
            </a:r>
            <a:r>
              <a:rPr lang="en-IN" dirty="0"/>
              <a:t>Find the least significant </a:t>
            </a:r>
            <a:r>
              <a:rPr lang="en-IN" dirty="0" smtClean="0"/>
              <a:t> feature k in  X. </a:t>
            </a:r>
            <a:r>
              <a:rPr lang="en-IN" dirty="0"/>
              <a:t>If it is the feature just added, then keep it </a:t>
            </a:r>
            <a:r>
              <a:rPr lang="en-IN" dirty="0" smtClean="0"/>
              <a:t>and return </a:t>
            </a:r>
            <a:r>
              <a:rPr lang="en-IN" dirty="0"/>
              <a:t>to step 1. Otherwise, </a:t>
            </a:r>
            <a:r>
              <a:rPr lang="en-IN" dirty="0" smtClean="0"/>
              <a:t> exclude the  feature  k. </a:t>
            </a:r>
            <a:r>
              <a:rPr lang="en-IN" dirty="0"/>
              <a:t>Note that </a:t>
            </a:r>
            <a:r>
              <a:rPr lang="en-IN" dirty="0" smtClean="0"/>
              <a:t> X is </a:t>
            </a:r>
            <a:r>
              <a:rPr lang="en-IN" dirty="0"/>
              <a:t>now better than it was before step 1. Continue </a:t>
            </a:r>
            <a:r>
              <a:rPr lang="en-IN" dirty="0" smtClean="0"/>
              <a:t>to </a:t>
            </a:r>
            <a:r>
              <a:rPr lang="en-IN" dirty="0"/>
              <a:t>step 3</a:t>
            </a:r>
            <a:r>
              <a:rPr lang="en-IN" dirty="0" smtClean="0"/>
              <a:t>.</a:t>
            </a:r>
          </a:p>
          <a:p>
            <a:pPr algn="just">
              <a:lnSpc>
                <a:spcPct val="160000"/>
              </a:lnSpc>
            </a:pPr>
            <a:r>
              <a:rPr lang="en-IN" u="sng" dirty="0" smtClean="0">
                <a:solidFill>
                  <a:srgbClr val="00B0F0"/>
                </a:solidFill>
              </a:rPr>
              <a:t>Step 3</a:t>
            </a:r>
            <a:r>
              <a:rPr lang="en-IN" dirty="0" smtClean="0"/>
              <a:t> (</a:t>
            </a:r>
            <a:r>
              <a:rPr lang="en-IN" dirty="0" smtClean="0">
                <a:solidFill>
                  <a:srgbClr val="C00000"/>
                </a:solidFill>
              </a:rPr>
              <a:t>Continuation </a:t>
            </a:r>
            <a:r>
              <a:rPr lang="en-IN" dirty="0">
                <a:solidFill>
                  <a:srgbClr val="C00000"/>
                </a:solidFill>
              </a:rPr>
              <a:t>of conditional </a:t>
            </a:r>
            <a:r>
              <a:rPr lang="en-IN" dirty="0" smtClean="0">
                <a:solidFill>
                  <a:srgbClr val="C00000"/>
                </a:solidFill>
              </a:rPr>
              <a:t>exclusion</a:t>
            </a:r>
            <a:r>
              <a:rPr lang="en-IN" dirty="0" smtClean="0"/>
              <a:t>) Again </a:t>
            </a:r>
            <a:r>
              <a:rPr lang="en-IN" dirty="0"/>
              <a:t>find </a:t>
            </a:r>
            <a:r>
              <a:rPr lang="en-IN" dirty="0" smtClean="0"/>
              <a:t> the </a:t>
            </a:r>
            <a:r>
              <a:rPr lang="en-IN" dirty="0"/>
              <a:t>least significant feature in </a:t>
            </a:r>
            <a:r>
              <a:rPr lang="en-IN" dirty="0" smtClean="0"/>
              <a:t> X. </a:t>
            </a:r>
            <a:r>
              <a:rPr lang="en-IN" dirty="0"/>
              <a:t>If its removal will </a:t>
            </a:r>
            <a:endParaRPr lang="en-IN" dirty="0" smtClean="0"/>
          </a:p>
          <a:p>
            <a:pPr marL="666900" lvl="1" indent="-342900" algn="just">
              <a:lnSpc>
                <a:spcPct val="160000"/>
              </a:lnSpc>
              <a:buAutoNum type="alphaLcParenBoth"/>
            </a:pPr>
            <a:r>
              <a:rPr lang="en-IN" dirty="0" smtClean="0"/>
              <a:t>leave  X with </a:t>
            </a:r>
            <a:r>
              <a:rPr lang="en-IN" dirty="0"/>
              <a:t>at least 2 features, and </a:t>
            </a:r>
            <a:endParaRPr lang="en-IN" dirty="0" smtClean="0"/>
          </a:p>
          <a:p>
            <a:pPr marL="666900" lvl="1" indent="-342900" algn="just">
              <a:lnSpc>
                <a:spcPct val="160000"/>
              </a:lnSpc>
              <a:buAutoNum type="alphaLcParenBoth"/>
            </a:pPr>
            <a:r>
              <a:rPr lang="en-IN" dirty="0" smtClean="0"/>
              <a:t>the </a:t>
            </a:r>
            <a:r>
              <a:rPr lang="en-IN" dirty="0"/>
              <a:t>value of </a:t>
            </a:r>
            <a:r>
              <a:rPr lang="en-IN" dirty="0" smtClean="0"/>
              <a:t> J(X) is </a:t>
            </a:r>
            <a:r>
              <a:rPr lang="en-IN" dirty="0"/>
              <a:t>greater </a:t>
            </a:r>
            <a:r>
              <a:rPr lang="en-IN" dirty="0" smtClean="0"/>
              <a:t> than </a:t>
            </a:r>
            <a:r>
              <a:rPr lang="en-IN" dirty="0"/>
              <a:t>the criterion value of the best feature </a:t>
            </a:r>
            <a:r>
              <a:rPr lang="en-IN" dirty="0" smtClean="0"/>
              <a:t>subset of </a:t>
            </a:r>
            <a:r>
              <a:rPr lang="en-IN" dirty="0"/>
              <a:t>that </a:t>
            </a:r>
            <a:r>
              <a:rPr lang="en-IN" dirty="0" smtClean="0"/>
              <a:t>size found </a:t>
            </a:r>
            <a:r>
              <a:rPr lang="en-IN" dirty="0"/>
              <a:t>so far, then remove it and repeat step 3. </a:t>
            </a:r>
            <a:r>
              <a:rPr lang="en-IN" dirty="0" smtClean="0"/>
              <a:t>When </a:t>
            </a:r>
            <a:r>
              <a:rPr lang="en-IN" dirty="0"/>
              <a:t>these </a:t>
            </a:r>
            <a:r>
              <a:rPr lang="en-IN" dirty="0" smtClean="0"/>
              <a:t>two </a:t>
            </a:r>
            <a:r>
              <a:rPr lang="en-IN" dirty="0"/>
              <a:t>conditions cease to be satisfied, return to </a:t>
            </a:r>
            <a:r>
              <a:rPr lang="en-IN" dirty="0" smtClean="0"/>
              <a:t>step </a:t>
            </a:r>
            <a:r>
              <a:rPr lang="en-IN" dirty="0"/>
              <a:t>1</a:t>
            </a:r>
            <a:r>
              <a:rPr lang="en-IN" dirty="0" smtClean="0"/>
              <a:t>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25328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3600" b="1" smtClean="0"/>
              <a:t>Sequential floating selection </a:t>
            </a:r>
            <a:br>
              <a:rPr lang="en-US" altLang="en-US" sz="3600" b="1" smtClean="0"/>
            </a:br>
            <a:r>
              <a:rPr lang="en-US" altLang="en-US" sz="3600" b="1" smtClean="0"/>
              <a:t>(SFFS and SFBS)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4294967295"/>
          </p:nvPr>
        </p:nvSpPr>
        <p:spPr>
          <a:xfrm>
            <a:off x="470172" y="2256999"/>
            <a:ext cx="7989887" cy="3632200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altLang="en-US" sz="2400" dirty="0" smtClean="0"/>
              <a:t>SFFS</a:t>
            </a:r>
          </a:p>
          <a:p>
            <a:pPr lvl="1"/>
            <a:r>
              <a:rPr lang="en-US" altLang="en-US" sz="2200" dirty="0" smtClean="0"/>
              <a:t>Sequential floating forward selection (SFFS) starts from the empty set.</a:t>
            </a:r>
          </a:p>
          <a:p>
            <a:pPr lvl="1"/>
            <a:r>
              <a:rPr lang="en-US" altLang="en-US" sz="2200" dirty="0" smtClean="0"/>
              <a:t>After each forward step, SFFS performs backward steps as long as the objective function increases.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altLang="en-US" sz="2400" dirty="0" smtClean="0"/>
              <a:t>SFBS</a:t>
            </a:r>
          </a:p>
          <a:p>
            <a:pPr lvl="1"/>
            <a:r>
              <a:rPr lang="en-US" altLang="en-US" sz="2200" dirty="0" smtClean="0"/>
              <a:t>Sequential floating backward selection (SFBS) starts from the full set.</a:t>
            </a:r>
          </a:p>
          <a:p>
            <a:pPr lvl="1"/>
            <a:r>
              <a:rPr lang="en-US" altLang="en-US" sz="2200" dirty="0" smtClean="0"/>
              <a:t>After each backward step, SFBS performs forward steps as long as the objective function increases.</a:t>
            </a:r>
          </a:p>
        </p:txBody>
      </p:sp>
    </p:spTree>
    <p:extLst>
      <p:ext uri="{BB962C8B-B14F-4D97-AF65-F5344CB8AC3E}">
        <p14:creationId xmlns:p14="http://schemas.microsoft.com/office/powerpoint/2010/main" val="398375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95090" y="305137"/>
            <a:ext cx="8231040" cy="1143360"/>
          </a:xfrm>
          <a:ln/>
        </p:spPr>
        <p:txBody>
          <a:bodyPr vert="horz" lIns="0" tIns="0" rIns="0" bIns="0" rtlCol="0" anchor="b">
            <a:normAutofit/>
          </a:bodyPr>
          <a:lstStyle/>
          <a:p>
            <a:pPr>
              <a:lnSpc>
                <a:spcPct val="93000"/>
              </a:lnSpc>
              <a:buClr>
                <a:srgbClr val="000082"/>
              </a:buCl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en-GB" altLang="en-US" sz="3628" b="1" dirty="0"/>
              <a:t>Curse of dimensionality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3053" y="1835447"/>
            <a:ext cx="7905494" cy="2119424"/>
          </a:xfrm>
          <a:ln/>
        </p:spPr>
        <p:txBody>
          <a:bodyPr vert="horz" lIns="0" tIns="0" rIns="0" bIns="0" rtlCol="0" anchor="ctr">
            <a:normAutofit/>
          </a:bodyPr>
          <a:lstStyle/>
          <a:p>
            <a:pPr algn="just">
              <a:lnSpc>
                <a:spcPct val="93000"/>
              </a:lnSpc>
              <a:tabLst>
                <a:tab pos="404646" algn="l"/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</a:tabLst>
            </a:pPr>
            <a:r>
              <a:rPr lang="en-GB" altLang="en-US" sz="2000" dirty="0"/>
              <a:t>The required number of samples (to achieve the same accuracy) grows </a:t>
            </a:r>
            <a:r>
              <a:rPr lang="en-GB" altLang="en-US" sz="2000" dirty="0" err="1">
                <a:solidFill>
                  <a:srgbClr val="C20000"/>
                </a:solidFill>
              </a:rPr>
              <a:t>exponentionally</a:t>
            </a:r>
            <a:r>
              <a:rPr lang="en-GB" altLang="en-US" sz="2000" dirty="0"/>
              <a:t> with the number of variables!</a:t>
            </a:r>
          </a:p>
          <a:p>
            <a:pPr algn="just">
              <a:lnSpc>
                <a:spcPct val="93000"/>
              </a:lnSpc>
              <a:tabLst>
                <a:tab pos="404646" algn="l"/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</a:tabLst>
            </a:pPr>
            <a:r>
              <a:rPr lang="en-GB" altLang="en-US" sz="2000" dirty="0"/>
              <a:t>In practice: number of training examples is fixed!</a:t>
            </a:r>
          </a:p>
          <a:p>
            <a:pPr lvl="1" algn="just">
              <a:lnSpc>
                <a:spcPct val="93000"/>
              </a:lnSpc>
              <a:buNone/>
              <a:tabLst>
                <a:tab pos="404646" algn="l"/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</a:tabLst>
            </a:pPr>
            <a:r>
              <a:rPr lang="en-GB" altLang="en-US" sz="1800" dirty="0"/>
              <a:t>	=&gt; the classifier’s performance usually will degrade for a large number of features</a:t>
            </a:r>
            <a:r>
              <a:rPr lang="en-GB" altLang="en-US" sz="1800" dirty="0" smtClean="0"/>
              <a:t>!</a:t>
            </a:r>
            <a:endParaRPr lang="en-GB" altLang="en-US" sz="1800" dirty="0"/>
          </a:p>
        </p:txBody>
      </p:sp>
      <p:sp>
        <p:nvSpPr>
          <p:cNvPr id="2" name="Rectangle 1"/>
          <p:cNvSpPr/>
          <p:nvPr/>
        </p:nvSpPr>
        <p:spPr>
          <a:xfrm>
            <a:off x="4895386" y="4341821"/>
            <a:ext cx="409993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dirty="0" smtClean="0"/>
              <a:t>In fact, after a certain point, increasing the dimensionality of the problem by adding new features would actually degrade the performance of classifier.</a:t>
            </a:r>
            <a:endParaRPr lang="en-IN" dirty="0"/>
          </a:p>
        </p:txBody>
      </p:sp>
      <p:pic>
        <p:nvPicPr>
          <p:cNvPr id="4098" name="Picture 2" descr="Feature dimensionality versus classifier performanc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621" y="3864264"/>
            <a:ext cx="4045989" cy="2586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114029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78783" y="290737"/>
            <a:ext cx="8307360" cy="1143360"/>
          </a:xfrm>
          <a:ln/>
        </p:spPr>
        <p:txBody>
          <a:bodyPr vert="horz" lIns="0" tIns="0" rIns="0" bIns="0" rtlCol="0" anchor="b">
            <a:normAutofit/>
          </a:bodyPr>
          <a:lstStyle/>
          <a:p>
            <a:pPr>
              <a:lnSpc>
                <a:spcPct val="93000"/>
              </a:lnSpc>
              <a:buClr>
                <a:srgbClr val="000082"/>
              </a:buCl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en-GB" altLang="en-US" sz="3628" b="1" dirty="0"/>
              <a:t>Curse of dimensionality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629" y="1964692"/>
            <a:ext cx="7807680" cy="4614528"/>
          </a:xfrm>
          <a:ln/>
        </p:spPr>
        <p:txBody>
          <a:bodyPr vert="horz" lIns="0" tIns="0" rIns="0" bIns="0" rtlCol="0" anchor="ctr">
            <a:normAutofit fontScale="85000" lnSpcReduction="20000"/>
          </a:bodyPr>
          <a:lstStyle/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-"/>
              <a:tabLst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  <a:tab pos="8555167" algn="l"/>
              </a:tabLst>
            </a:pPr>
            <a:r>
              <a:rPr lang="en-GB" altLang="en-US" sz="2177" dirty="0"/>
              <a:t>Many explored domains have hundreds to tens of thousands of variables/features with many irrelevant and redundant ones!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  <a:tab pos="8555167" algn="l"/>
              </a:tabLst>
            </a:pPr>
            <a:endParaRPr lang="en-GB" altLang="en-US" sz="2177" dirty="0"/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  <a:tab pos="8555167" algn="l"/>
              </a:tabLst>
            </a:pPr>
            <a:r>
              <a:rPr lang="en-GB" altLang="en-US" sz="2177" dirty="0"/>
              <a:t>-	In domains with many features the underlying probability distribution can be very complex and very hard to estimate (e.g. dependencies between variables) !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  <a:tab pos="8555167" algn="l"/>
              </a:tabLst>
            </a:pPr>
            <a:endParaRPr lang="en-GB" altLang="en-US" sz="2177" dirty="0"/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-"/>
              <a:tabLst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  <a:tab pos="8555167" algn="l"/>
              </a:tabLst>
            </a:pPr>
            <a:r>
              <a:rPr lang="en-GB" altLang="en-US" sz="2177" dirty="0"/>
              <a:t>Irrelevant and redundant features can </a:t>
            </a:r>
            <a:r>
              <a:rPr lang="en-GB" altLang="en-US" sz="2177" dirty="0" smtClean="0"/>
              <a:t>“</a:t>
            </a:r>
            <a:r>
              <a:rPr lang="en-GB" altLang="en-US" sz="2177" dirty="0"/>
              <a:t>confuse</a:t>
            </a:r>
            <a:r>
              <a:rPr lang="en-GB" altLang="en-US" sz="2177" dirty="0" smtClean="0"/>
              <a:t>” </a:t>
            </a:r>
            <a:r>
              <a:rPr lang="en-GB" altLang="en-US" sz="2177" dirty="0"/>
              <a:t>learners!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  <a:tab pos="8555167" algn="l"/>
              </a:tabLst>
            </a:pPr>
            <a:endParaRPr lang="en-GB" altLang="en-US" sz="2177" dirty="0"/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-"/>
              <a:tabLst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  <a:tab pos="8555167" algn="l"/>
              </a:tabLst>
            </a:pPr>
            <a:r>
              <a:rPr lang="en-GB" altLang="en-US" sz="2177" dirty="0"/>
              <a:t>Limited training data!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  <a:tab pos="8555167" algn="l"/>
              </a:tabLst>
            </a:pPr>
            <a:endParaRPr lang="en-GB" altLang="en-US" sz="2177" dirty="0"/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-"/>
              <a:tabLst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  <a:tab pos="8555167" algn="l"/>
              </a:tabLst>
            </a:pPr>
            <a:r>
              <a:rPr lang="en-GB" altLang="en-US" sz="2177" dirty="0"/>
              <a:t>Limited computational resources</a:t>
            </a:r>
            <a:r>
              <a:rPr lang="en-GB" altLang="en-US" sz="2177" dirty="0" smtClean="0"/>
              <a:t>!</a:t>
            </a:r>
            <a:endParaRPr lang="en-GB" altLang="en-US" sz="2177" dirty="0"/>
          </a:p>
        </p:txBody>
      </p:sp>
    </p:spTree>
    <p:extLst>
      <p:ext uri="{BB962C8B-B14F-4D97-AF65-F5344CB8AC3E}">
        <p14:creationId xmlns:p14="http://schemas.microsoft.com/office/powerpoint/2010/main" val="257077886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920" y="275401"/>
            <a:ext cx="8231040" cy="1143360"/>
          </a:xfrm>
          <a:ln/>
        </p:spPr>
        <p:txBody>
          <a:bodyPr vert="horz" lIns="0" tIns="0" rIns="0" bIns="0" rtlCol="0" anchor="b">
            <a:normAutofit/>
          </a:bodyPr>
          <a:lstStyle/>
          <a:p>
            <a:pPr>
              <a:lnSpc>
                <a:spcPct val="93000"/>
              </a:lnSpc>
              <a:buClr>
                <a:srgbClr val="000082"/>
              </a:buCl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en-GB" altLang="en-US" sz="3628" b="1" dirty="0"/>
              <a:t>Example for ML-Problem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1762" y="1984224"/>
            <a:ext cx="7807680" cy="4275327"/>
          </a:xfrm>
          <a:ln/>
        </p:spPr>
        <p:txBody>
          <a:bodyPr vert="horz" lIns="0" tIns="0" rIns="0" bIns="0" rtlCol="0" anchor="ctr">
            <a:noAutofit/>
          </a:bodyPr>
          <a:lstStyle/>
          <a:p>
            <a:pPr algn="just">
              <a:lnSpc>
                <a:spcPct val="93000"/>
              </a:lnSpc>
              <a:buNone/>
              <a:tabLst>
                <a:tab pos="404646" algn="l"/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</a:tabLst>
            </a:pPr>
            <a:r>
              <a:rPr lang="en-GB" altLang="en-US" sz="2400" dirty="0"/>
              <a:t>Text-Categorization</a:t>
            </a:r>
          </a:p>
          <a:p>
            <a:pPr lvl="1" algn="just">
              <a:buFont typeface="Arial" panose="020B0604020202020204" pitchFamily="34" charset="0"/>
              <a:buChar char="-"/>
              <a:tabLst>
                <a:tab pos="404646" algn="l"/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</a:tabLst>
            </a:pPr>
            <a:r>
              <a:rPr lang="en-GB" altLang="en-US" sz="2000" dirty="0"/>
              <a:t>Documents are represented by a </a:t>
            </a:r>
            <a:r>
              <a:rPr lang="en-GB" altLang="en-US" sz="2000" dirty="0" smtClean="0"/>
              <a:t>vector </a:t>
            </a:r>
            <a:r>
              <a:rPr lang="en-GB" altLang="en-US" sz="2000" dirty="0"/>
              <a:t>containing word frequency counts</a:t>
            </a:r>
            <a:r>
              <a:rPr lang="en-GB" altLang="en-US" sz="2000" dirty="0" smtClean="0"/>
              <a:t> </a:t>
            </a:r>
            <a:r>
              <a:rPr lang="en-GB" altLang="en-US" sz="2000" dirty="0"/>
              <a:t>of dimension </a:t>
            </a:r>
            <a:r>
              <a:rPr lang="en-GB" altLang="en-US" sz="2000" dirty="0" smtClean="0"/>
              <a:t>equal to the </a:t>
            </a:r>
            <a:r>
              <a:rPr lang="en-GB" altLang="en-US" sz="2000" dirty="0"/>
              <a:t>size of the </a:t>
            </a:r>
            <a:r>
              <a:rPr lang="en-GB" altLang="en-US" sz="2000" dirty="0" smtClean="0"/>
              <a:t>vocabulary</a:t>
            </a:r>
            <a:endParaRPr lang="en-GB" altLang="en-US" sz="2000" dirty="0"/>
          </a:p>
          <a:p>
            <a:pPr lvl="1" algn="just">
              <a:buNone/>
              <a:tabLst>
                <a:tab pos="404646" algn="l"/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</a:tabLst>
            </a:pPr>
            <a:endParaRPr lang="en-GB" altLang="en-US" sz="2000" dirty="0"/>
          </a:p>
          <a:p>
            <a:pPr lvl="1" algn="just">
              <a:buFont typeface="Arial" panose="020B0604020202020204" pitchFamily="34" charset="0"/>
              <a:buChar char="-"/>
              <a:tabLst>
                <a:tab pos="404646" algn="l"/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</a:tabLst>
            </a:pPr>
            <a:r>
              <a:rPr lang="en-GB" altLang="en-US" sz="2000" dirty="0"/>
              <a:t>Vocabulary ~ </a:t>
            </a:r>
            <a:r>
              <a:rPr lang="en-GB" altLang="en-US" sz="2000" dirty="0" smtClean="0"/>
              <a:t>15,000 </a:t>
            </a:r>
            <a:r>
              <a:rPr lang="en-GB" altLang="en-US" sz="2000" dirty="0"/>
              <a:t>words (i.e. each document is represented by a </a:t>
            </a:r>
            <a:r>
              <a:rPr lang="en-GB" altLang="en-US" sz="2000" dirty="0" smtClean="0"/>
              <a:t>15,000-dimensional </a:t>
            </a:r>
            <a:r>
              <a:rPr lang="en-GB" altLang="en-US" sz="2000" dirty="0"/>
              <a:t>vector)</a:t>
            </a:r>
          </a:p>
          <a:p>
            <a:pPr lvl="1" algn="just">
              <a:buNone/>
              <a:tabLst>
                <a:tab pos="404646" algn="l"/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</a:tabLst>
            </a:pPr>
            <a:endParaRPr lang="en-GB" altLang="en-US" sz="2000" dirty="0"/>
          </a:p>
          <a:p>
            <a:pPr lvl="1" algn="just">
              <a:buFont typeface="Arial" panose="020B0604020202020204" pitchFamily="34" charset="0"/>
              <a:buChar char="-"/>
              <a:tabLst>
                <a:tab pos="404646" algn="l"/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</a:tabLst>
            </a:pPr>
            <a:r>
              <a:rPr lang="en-GB" altLang="en-US" sz="2000" dirty="0"/>
              <a:t>Typical tasks: </a:t>
            </a:r>
          </a:p>
          <a:p>
            <a:pPr lvl="2" algn="just">
              <a:buFont typeface="Arial" panose="020B0604020202020204" pitchFamily="34" charset="0"/>
              <a:buChar char="-"/>
              <a:tabLst>
                <a:tab pos="404646" algn="l"/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</a:tabLst>
            </a:pPr>
            <a:r>
              <a:rPr lang="en-GB" altLang="en-US" sz="1800" dirty="0"/>
              <a:t>Automatic sorting of documents into web-directories</a:t>
            </a:r>
          </a:p>
          <a:p>
            <a:pPr lvl="2" algn="just">
              <a:buFont typeface="Arial" panose="020B0604020202020204" pitchFamily="34" charset="0"/>
              <a:buChar char="-"/>
              <a:tabLst>
                <a:tab pos="404646" algn="l"/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</a:tabLst>
            </a:pPr>
            <a:r>
              <a:rPr lang="en-GB" altLang="en-US" sz="1800" dirty="0"/>
              <a:t>Detection of </a:t>
            </a:r>
            <a:r>
              <a:rPr lang="en-GB" altLang="en-US" sz="1800" dirty="0" smtClean="0"/>
              <a:t>spam-email</a:t>
            </a:r>
            <a:endParaRPr lang="en-GB" altLang="en-US" sz="1800" dirty="0"/>
          </a:p>
        </p:txBody>
      </p:sp>
    </p:spTree>
    <p:extLst>
      <p:ext uri="{BB962C8B-B14F-4D97-AF65-F5344CB8AC3E}">
        <p14:creationId xmlns:p14="http://schemas.microsoft.com/office/powerpoint/2010/main" val="271518318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920" y="275401"/>
            <a:ext cx="8231040" cy="1143360"/>
          </a:xfrm>
          <a:ln/>
        </p:spPr>
        <p:txBody>
          <a:bodyPr vert="horz" lIns="0" tIns="0" rIns="0" bIns="0" rtlCol="0" anchor="b">
            <a:normAutofit/>
          </a:bodyPr>
          <a:lstStyle/>
          <a:p>
            <a:pPr>
              <a:lnSpc>
                <a:spcPct val="93000"/>
              </a:lnSpc>
              <a:buClr>
                <a:srgbClr val="000082"/>
              </a:buCl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en-GB" altLang="en-US" sz="3628" b="1" dirty="0"/>
              <a:t>Motivation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920" y="2174549"/>
            <a:ext cx="7807680" cy="3363889"/>
          </a:xfrm>
          <a:ln/>
        </p:spPr>
        <p:txBody>
          <a:bodyPr vert="horz" lIns="0" tIns="0" rIns="0" bIns="0" rtlCol="0" anchor="ctr">
            <a:normAutofit/>
          </a:bodyPr>
          <a:lstStyle/>
          <a:p>
            <a:pPr algn="just">
              <a:lnSpc>
                <a:spcPct val="150000"/>
              </a:lnSpc>
              <a:tabLst>
                <a:tab pos="404646" algn="l"/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</a:tabLst>
            </a:pPr>
            <a:r>
              <a:rPr lang="en-GB" altLang="en-US" sz="2400" dirty="0"/>
              <a:t>Especially when dealing with a large number of variables there is a need for </a:t>
            </a:r>
            <a:r>
              <a:rPr lang="en-GB" altLang="en-US" sz="2400" b="1" dirty="0"/>
              <a:t>dimensionality reduction</a:t>
            </a:r>
            <a:r>
              <a:rPr lang="en-GB" altLang="en-US" sz="2400" dirty="0"/>
              <a:t>!</a:t>
            </a:r>
          </a:p>
          <a:p>
            <a:pPr algn="just">
              <a:lnSpc>
                <a:spcPct val="150000"/>
              </a:lnSpc>
              <a:buNone/>
              <a:tabLst>
                <a:tab pos="404646" algn="l"/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</a:tabLst>
            </a:pPr>
            <a:endParaRPr lang="en-GB" altLang="en-US" sz="2400" dirty="0"/>
          </a:p>
          <a:p>
            <a:pPr algn="just">
              <a:lnSpc>
                <a:spcPct val="150000"/>
              </a:lnSpc>
              <a:tabLst>
                <a:tab pos="404646" algn="l"/>
                <a:tab pos="812172" algn="l"/>
                <a:tab pos="1219698" algn="l"/>
                <a:tab pos="1627224" algn="l"/>
                <a:tab pos="2034750" algn="l"/>
                <a:tab pos="2442276" algn="l"/>
                <a:tab pos="2849803" algn="l"/>
                <a:tab pos="3257328" algn="l"/>
                <a:tab pos="3664855" algn="l"/>
                <a:tab pos="4072380" algn="l"/>
                <a:tab pos="4479907" algn="l"/>
                <a:tab pos="4887432" algn="l"/>
                <a:tab pos="5294959" algn="l"/>
                <a:tab pos="5702484" algn="l"/>
                <a:tab pos="6110011" algn="l"/>
                <a:tab pos="6517536" algn="l"/>
                <a:tab pos="6925063" algn="l"/>
                <a:tab pos="7332588" algn="l"/>
                <a:tab pos="7740115" algn="l"/>
                <a:tab pos="8147640" algn="l"/>
              </a:tabLst>
            </a:pPr>
            <a:r>
              <a:rPr lang="en-GB" altLang="en-US" sz="2400" dirty="0" smtClean="0"/>
              <a:t>Dimensionality reduction can </a:t>
            </a:r>
            <a:r>
              <a:rPr lang="en-GB" altLang="en-US" sz="2400" dirty="0"/>
              <a:t>significantly improve a learning algorithm’s performance</a:t>
            </a:r>
            <a:r>
              <a:rPr lang="en-GB" altLang="en-US" sz="2400" dirty="0" smtClean="0"/>
              <a:t>!</a:t>
            </a:r>
            <a:endParaRPr lang="en-GB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67352642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TC103457464[[fn=Dividend]]</Template>
  <TotalTime>1220</TotalTime>
  <Words>2941</Words>
  <Application>Microsoft Office PowerPoint</Application>
  <PresentationFormat>On-screen Show (4:3)</PresentationFormat>
  <Paragraphs>685</Paragraphs>
  <Slides>59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9" baseType="lpstr">
      <vt:lpstr>Abadi MT Condensed Light</vt:lpstr>
      <vt:lpstr>Arial</vt:lpstr>
      <vt:lpstr>Calibri</vt:lpstr>
      <vt:lpstr>Cambria Math</vt:lpstr>
      <vt:lpstr>Gill Sans MT</vt:lpstr>
      <vt:lpstr>StarSymbol</vt:lpstr>
      <vt:lpstr>Times New Roman</vt:lpstr>
      <vt:lpstr>Wingdings</vt:lpstr>
      <vt:lpstr>Wingdings 2</vt:lpstr>
      <vt:lpstr>Dividend</vt:lpstr>
      <vt:lpstr>Dimensionality reduction</vt:lpstr>
      <vt:lpstr>Why Dimensionality Reduction?</vt:lpstr>
      <vt:lpstr>Why Dimensionality Reduction?</vt:lpstr>
      <vt:lpstr>Why Dimensionality Reduction?</vt:lpstr>
      <vt:lpstr>Curse of dimensionality</vt:lpstr>
      <vt:lpstr>Curse of dimensionality</vt:lpstr>
      <vt:lpstr>Curse of dimensionality</vt:lpstr>
      <vt:lpstr>Example for ML-Problem</vt:lpstr>
      <vt:lpstr>Motivation</vt:lpstr>
      <vt:lpstr>Major Techniques of Dimensionality Reduction</vt:lpstr>
      <vt:lpstr>Feature extraction vs selection</vt:lpstr>
      <vt:lpstr>Feature selection</vt:lpstr>
      <vt:lpstr>Feature selection</vt:lpstr>
      <vt:lpstr>Feature Selection (Def.)</vt:lpstr>
      <vt:lpstr>Why is feature selection? Why not feature extraction?</vt:lpstr>
      <vt:lpstr>Motivational example from Biology</vt:lpstr>
      <vt:lpstr>Motivational example from Biology</vt:lpstr>
      <vt:lpstr>Feature Selection Methods</vt:lpstr>
      <vt:lpstr>Feature Selection Methods</vt:lpstr>
      <vt:lpstr>Evaluation Strategies</vt:lpstr>
      <vt:lpstr>Evaluation Strategies</vt:lpstr>
      <vt:lpstr>Filter vs Wrapper Approaches</vt:lpstr>
      <vt:lpstr>Filter vs Wrapper Approaches (cont’d)</vt:lpstr>
      <vt:lpstr>Search Strategies</vt:lpstr>
      <vt:lpstr>Naïve Search</vt:lpstr>
      <vt:lpstr>Sequential forward selection (SFS) (heuristic search)</vt:lpstr>
      <vt:lpstr>Sequential forward selection (SFS) (heuristic search)</vt:lpstr>
      <vt:lpstr>Illustration (SFS)</vt:lpstr>
      <vt:lpstr>Illustration (SFS)</vt:lpstr>
      <vt:lpstr>Illustration (SFS)</vt:lpstr>
      <vt:lpstr>Illustration (SFS)</vt:lpstr>
      <vt:lpstr>Illustration (SFS)</vt:lpstr>
      <vt:lpstr>Sequential backward selection (SBS)  (heuristic search) </vt:lpstr>
      <vt:lpstr>Sequential backward selection (SBS)  (heuristic search) </vt:lpstr>
      <vt:lpstr>Illustration (SBS)</vt:lpstr>
      <vt:lpstr>Illustration (SBS)</vt:lpstr>
      <vt:lpstr>Illustration (SBS)</vt:lpstr>
      <vt:lpstr>Illustration (SBS)</vt:lpstr>
      <vt:lpstr>Illustration (SBS)</vt:lpstr>
      <vt:lpstr>Bidirectional Search (BDS) (heuristic search)</vt:lpstr>
      <vt:lpstr>Bidirectional Search (BDS)</vt:lpstr>
      <vt:lpstr>Bidirectional Search (BDS)</vt:lpstr>
      <vt:lpstr>Bidirectional Search (BDS)</vt:lpstr>
      <vt:lpstr>Bidirectional Search (BDS)</vt:lpstr>
      <vt:lpstr>Bidirectional Search (BDS)</vt:lpstr>
      <vt:lpstr>Bidirectional Search (BDS)</vt:lpstr>
      <vt:lpstr>Bidirectional Search (BDS)</vt:lpstr>
      <vt:lpstr>Bidirectional Search (BDS)</vt:lpstr>
      <vt:lpstr>Bidirectional Search (BDS)</vt:lpstr>
      <vt:lpstr>Illustration (BDS)</vt:lpstr>
      <vt:lpstr>Illustration (BDS)</vt:lpstr>
      <vt:lpstr>Illustration (BDS)</vt:lpstr>
      <vt:lpstr>Illustration (BDS)</vt:lpstr>
      <vt:lpstr>Illustration (BDS)</vt:lpstr>
      <vt:lpstr>“Plus-L, minus-R”  selection (LRS) (heuristic search)</vt:lpstr>
      <vt:lpstr>“Plus-L, minus-R”  selection (LRS) (heuristic search)</vt:lpstr>
      <vt:lpstr>Sequential floating selection  (SFFS and SFBS) (heuristic search)</vt:lpstr>
      <vt:lpstr>Sequential floating Forward selection</vt:lpstr>
      <vt:lpstr>Sequential floating selection  (SFFS and SFBS)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Dimensionality reduction</dc:title>
  <dc:creator>KRMurthy</dc:creator>
  <cp:lastModifiedBy>KRMurthy</cp:lastModifiedBy>
  <cp:revision>133</cp:revision>
  <dcterms:created xsi:type="dcterms:W3CDTF">2014-11-13T06:17:52Z</dcterms:created>
  <dcterms:modified xsi:type="dcterms:W3CDTF">2014-11-24T12:34:55Z</dcterms:modified>
</cp:coreProperties>
</file>